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1"/>
  </p:notesMasterIdLst>
  <p:sldIdLst>
    <p:sldId id="341" r:id="rId5"/>
    <p:sldId id="260" r:id="rId6"/>
    <p:sldId id="257" r:id="rId7"/>
    <p:sldId id="272" r:id="rId8"/>
    <p:sldId id="263" r:id="rId9"/>
    <p:sldId id="408" r:id="rId10"/>
    <p:sldId id="409" r:id="rId11"/>
    <p:sldId id="410" r:id="rId12"/>
    <p:sldId id="411" r:id="rId13"/>
    <p:sldId id="425" r:id="rId14"/>
    <p:sldId id="322" r:id="rId15"/>
    <p:sldId id="258" r:id="rId16"/>
    <p:sldId id="261" r:id="rId17"/>
    <p:sldId id="262" r:id="rId18"/>
    <p:sldId id="447" r:id="rId19"/>
    <p:sldId id="412" r:id="rId20"/>
    <p:sldId id="422" r:id="rId21"/>
    <p:sldId id="423" r:id="rId22"/>
    <p:sldId id="421" r:id="rId23"/>
    <p:sldId id="346" r:id="rId24"/>
    <p:sldId id="347" r:id="rId25"/>
    <p:sldId id="379" r:id="rId26"/>
    <p:sldId id="380" r:id="rId27"/>
    <p:sldId id="342" r:id="rId28"/>
    <p:sldId id="352" r:id="rId29"/>
    <p:sldId id="348" r:id="rId30"/>
    <p:sldId id="355" r:id="rId31"/>
    <p:sldId id="356" r:id="rId32"/>
    <p:sldId id="357" r:id="rId33"/>
    <p:sldId id="354" r:id="rId34"/>
    <p:sldId id="283" r:id="rId35"/>
    <p:sldId id="282" r:id="rId36"/>
    <p:sldId id="284" r:id="rId37"/>
    <p:sldId id="285" r:id="rId38"/>
    <p:sldId id="424" r:id="rId39"/>
    <p:sldId id="288" r:id="rId40"/>
    <p:sldId id="367" r:id="rId41"/>
    <p:sldId id="369" r:id="rId42"/>
    <p:sldId id="370" r:id="rId43"/>
    <p:sldId id="286" r:id="rId44"/>
    <p:sldId id="289" r:id="rId45"/>
    <p:sldId id="371" r:id="rId46"/>
    <p:sldId id="372" r:id="rId47"/>
    <p:sldId id="290" r:id="rId48"/>
    <p:sldId id="448" r:id="rId49"/>
    <p:sldId id="291" r:id="rId50"/>
    <p:sldId id="404" r:id="rId51"/>
    <p:sldId id="405" r:id="rId52"/>
    <p:sldId id="403" r:id="rId53"/>
    <p:sldId id="406" r:id="rId54"/>
    <p:sldId id="407" r:id="rId55"/>
    <p:sldId id="292" r:id="rId56"/>
    <p:sldId id="293" r:id="rId57"/>
    <p:sldId id="294" r:id="rId58"/>
    <p:sldId id="295" r:id="rId59"/>
    <p:sldId id="426" r:id="rId60"/>
    <p:sldId id="427" r:id="rId61"/>
    <p:sldId id="430" r:id="rId62"/>
    <p:sldId id="279" r:id="rId63"/>
    <p:sldId id="431" r:id="rId64"/>
    <p:sldId id="280" r:id="rId65"/>
    <p:sldId id="266" r:id="rId66"/>
    <p:sldId id="278" r:id="rId67"/>
    <p:sldId id="432" r:id="rId68"/>
    <p:sldId id="366" r:id="rId69"/>
    <p:sldId id="439" r:id="rId70"/>
    <p:sldId id="298" r:id="rId71"/>
    <p:sldId id="299" r:id="rId72"/>
    <p:sldId id="360" r:id="rId73"/>
    <p:sldId id="364" r:id="rId74"/>
    <p:sldId id="428" r:id="rId75"/>
    <p:sldId id="441" r:id="rId76"/>
    <p:sldId id="444" r:id="rId77"/>
    <p:sldId id="442" r:id="rId78"/>
    <p:sldId id="443" r:id="rId79"/>
    <p:sldId id="446" r:id="rId80"/>
    <p:sldId id="375" r:id="rId81"/>
    <p:sldId id="437" r:id="rId82"/>
    <p:sldId id="376" r:id="rId83"/>
    <p:sldId id="377" r:id="rId84"/>
    <p:sldId id="338" r:id="rId85"/>
    <p:sldId id="335" r:id="rId86"/>
    <p:sldId id="382" r:id="rId87"/>
    <p:sldId id="336" r:id="rId88"/>
    <p:sldId id="337" r:id="rId89"/>
    <p:sldId id="374" r:id="rId9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898" autoAdjust="0"/>
  </p:normalViewPr>
  <p:slideViewPr>
    <p:cSldViewPr>
      <p:cViewPr varScale="1">
        <p:scale>
          <a:sx n="125" d="100"/>
          <a:sy n="125" d="100"/>
        </p:scale>
        <p:origin x="1218" y="90"/>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2EC4F-FEC7-4560-8100-DF041C04736D}" type="datetimeFigureOut">
              <a:rPr lang="en-US" smtClean="0"/>
              <a:t>12/13/2019</a:t>
            </a:fld>
            <a:endParaRPr lang="en-US"/>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4B5DF-236E-4307-843C-4582E59FF21A}" type="slidenum">
              <a:rPr lang="en-US" smtClean="0"/>
              <a:t>‹#›</a:t>
            </a:fld>
            <a:endParaRPr lang="en-US"/>
          </a:p>
        </p:txBody>
      </p:sp>
    </p:spTree>
    <p:extLst>
      <p:ext uri="{BB962C8B-B14F-4D97-AF65-F5344CB8AC3E}">
        <p14:creationId xmlns:p14="http://schemas.microsoft.com/office/powerpoint/2010/main" val="710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6EA72-F819-EE47-BB9E-A389716D49C1}" type="slidenum">
              <a:rPr lang="en-US"/>
              <a:pPr/>
              <a:t>24</a:t>
            </a:fld>
            <a:endParaRPr lang="en-US"/>
          </a:p>
        </p:txBody>
      </p:sp>
      <p:sp>
        <p:nvSpPr>
          <p:cNvPr id="1290242"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0243"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7372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extLst>
      <p:ext uri="{BB962C8B-B14F-4D97-AF65-F5344CB8AC3E}">
        <p14:creationId xmlns:p14="http://schemas.microsoft.com/office/powerpoint/2010/main" val="284094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extLst>
      <p:ext uri="{BB962C8B-B14F-4D97-AF65-F5344CB8AC3E}">
        <p14:creationId xmlns:p14="http://schemas.microsoft.com/office/powerpoint/2010/main" val="989300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D258D5-E2A3-4DCD-BF29-9B66E701C4FC}"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extLst>
      <p:ext uri="{BB962C8B-B14F-4D97-AF65-F5344CB8AC3E}">
        <p14:creationId xmlns:p14="http://schemas.microsoft.com/office/powerpoint/2010/main" val="30507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E04B-F2D6-3F42-A557-860907E1EA4F}" type="slidenum">
              <a:rPr lang="en-US"/>
              <a:pPr/>
              <a:t>37</a:t>
            </a:fld>
            <a:endParaRPr lang="en-US"/>
          </a:p>
        </p:txBody>
      </p:sp>
      <p:sp>
        <p:nvSpPr>
          <p:cNvPr id="14950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094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E04B-F2D6-3F42-A557-860907E1EA4F}" type="slidenum">
              <a:rPr lang="en-US"/>
              <a:pPr/>
              <a:t>38</a:t>
            </a:fld>
            <a:endParaRPr lang="en-US"/>
          </a:p>
        </p:txBody>
      </p:sp>
      <p:sp>
        <p:nvSpPr>
          <p:cNvPr id="14950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36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19BBA9-D7C3-4860-9E86-40C1FC3ED177}"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extLst>
      <p:ext uri="{BB962C8B-B14F-4D97-AF65-F5344CB8AC3E}">
        <p14:creationId xmlns:p14="http://schemas.microsoft.com/office/powerpoint/2010/main" val="3956654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19BBA9-D7C3-4860-9E86-40C1FC3ED177}"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extLst>
      <p:ext uri="{BB962C8B-B14F-4D97-AF65-F5344CB8AC3E}">
        <p14:creationId xmlns:p14="http://schemas.microsoft.com/office/powerpoint/2010/main" val="195499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44</a:t>
            </a:fld>
            <a:endParaRPr lang="en-US" altLang="en-US">
              <a:latin typeface="Calibri" panose="020F0502020204030204" pitchFamily="34" charset="0"/>
            </a:endParaRPr>
          </a:p>
        </p:txBody>
      </p:sp>
    </p:spTree>
    <p:extLst>
      <p:ext uri="{BB962C8B-B14F-4D97-AF65-F5344CB8AC3E}">
        <p14:creationId xmlns:p14="http://schemas.microsoft.com/office/powerpoint/2010/main" val="64220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97452B-985B-4445-867C-052F6CBE9964}"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extLst>
      <p:ext uri="{BB962C8B-B14F-4D97-AF65-F5344CB8AC3E}">
        <p14:creationId xmlns:p14="http://schemas.microsoft.com/office/powerpoint/2010/main" val="366332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extLst>
      <p:ext uri="{BB962C8B-B14F-4D97-AF65-F5344CB8AC3E}">
        <p14:creationId xmlns:p14="http://schemas.microsoft.com/office/powerpoint/2010/main" val="38909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0EFAB7-63C7-C346-A824-48A6C5BEAC3C}" type="slidenum">
              <a:rPr lang="en-US"/>
              <a:pPr/>
              <a:t>25</a:t>
            </a:fld>
            <a:endParaRPr lang="en-US"/>
          </a:p>
        </p:txBody>
      </p:sp>
      <p:sp>
        <p:nvSpPr>
          <p:cNvPr id="14888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8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4649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227096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48</a:t>
            </a:fld>
            <a:endParaRPr lang="en-US" altLang="en-US">
              <a:latin typeface="Calibri" panose="020F0502020204030204" pitchFamily="34" charset="0"/>
            </a:endParaRPr>
          </a:p>
        </p:txBody>
      </p:sp>
    </p:spTree>
    <p:extLst>
      <p:ext uri="{BB962C8B-B14F-4D97-AF65-F5344CB8AC3E}">
        <p14:creationId xmlns:p14="http://schemas.microsoft.com/office/powerpoint/2010/main" val="61009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49</a:t>
            </a:fld>
            <a:endParaRPr lang="en-US" altLang="en-US">
              <a:latin typeface="Calibri" panose="020F0502020204030204" pitchFamily="34" charset="0"/>
            </a:endParaRPr>
          </a:p>
        </p:txBody>
      </p:sp>
    </p:spTree>
    <p:extLst>
      <p:ext uri="{BB962C8B-B14F-4D97-AF65-F5344CB8AC3E}">
        <p14:creationId xmlns:p14="http://schemas.microsoft.com/office/powerpoint/2010/main" val="410432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Tree>
    <p:extLst>
      <p:ext uri="{BB962C8B-B14F-4D97-AF65-F5344CB8AC3E}">
        <p14:creationId xmlns:p14="http://schemas.microsoft.com/office/powerpoint/2010/main" val="3896274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234E26-E361-4CD5-900C-A27BED96DF15}" type="slidenum">
              <a:rPr lang="en-US" altLang="en-US">
                <a:latin typeface="Calibri" panose="020F0502020204030204" pitchFamily="34" charset="0"/>
              </a:rPr>
              <a:pPr eaLnBrk="1" hangingPunct="1"/>
              <a:t>51</a:t>
            </a:fld>
            <a:endParaRPr lang="en-US" altLang="en-US">
              <a:latin typeface="Calibri" panose="020F0502020204030204" pitchFamily="34" charset="0"/>
            </a:endParaRPr>
          </a:p>
        </p:txBody>
      </p:sp>
    </p:spTree>
    <p:extLst>
      <p:ext uri="{BB962C8B-B14F-4D97-AF65-F5344CB8AC3E}">
        <p14:creationId xmlns:p14="http://schemas.microsoft.com/office/powerpoint/2010/main" val="330192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6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010FD3-FBAA-45EB-AEEF-A132D6E35DF8}" type="slidenum">
              <a:rPr lang="en-US" altLang="en-US">
                <a:latin typeface="Calibri" panose="020F0502020204030204" pitchFamily="34" charset="0"/>
              </a:rPr>
              <a:pPr eaLnBrk="1" hangingPunct="1"/>
              <a:t>52</a:t>
            </a:fld>
            <a:endParaRPr lang="en-US" altLang="en-US">
              <a:latin typeface="Calibri" panose="020F0502020204030204" pitchFamily="34" charset="0"/>
            </a:endParaRPr>
          </a:p>
        </p:txBody>
      </p:sp>
    </p:spTree>
    <p:extLst>
      <p:ext uri="{BB962C8B-B14F-4D97-AF65-F5344CB8AC3E}">
        <p14:creationId xmlns:p14="http://schemas.microsoft.com/office/powerpoint/2010/main" val="1697376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7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33C607-062F-4BC7-BA17-82A3114E59F0}" type="slidenum">
              <a:rPr lang="en-US" altLang="en-US">
                <a:latin typeface="Calibri" panose="020F0502020204030204" pitchFamily="34" charset="0"/>
              </a:rPr>
              <a:pPr eaLnBrk="1" hangingPunct="1"/>
              <a:t>53</a:t>
            </a:fld>
            <a:endParaRPr lang="en-US" altLang="en-US">
              <a:latin typeface="Calibri" panose="020F0502020204030204" pitchFamily="34" charset="0"/>
            </a:endParaRPr>
          </a:p>
        </p:txBody>
      </p:sp>
    </p:spTree>
    <p:extLst>
      <p:ext uri="{BB962C8B-B14F-4D97-AF65-F5344CB8AC3E}">
        <p14:creationId xmlns:p14="http://schemas.microsoft.com/office/powerpoint/2010/main" val="4032922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F1D31A-3BD0-4527-9BA0-AF773C30093A}" type="slidenum">
              <a:rPr lang="en-US" altLang="en-US">
                <a:latin typeface="Calibri" panose="020F0502020204030204" pitchFamily="34" charset="0"/>
              </a:rPr>
              <a:pPr eaLnBrk="1" hangingPunct="1"/>
              <a:t>54</a:t>
            </a:fld>
            <a:endParaRPr lang="en-US" altLang="en-US">
              <a:latin typeface="Calibri" panose="020F0502020204030204" pitchFamily="34" charset="0"/>
            </a:endParaRPr>
          </a:p>
        </p:txBody>
      </p:sp>
    </p:spTree>
    <p:extLst>
      <p:ext uri="{BB962C8B-B14F-4D97-AF65-F5344CB8AC3E}">
        <p14:creationId xmlns:p14="http://schemas.microsoft.com/office/powerpoint/2010/main" val="4292056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93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3E3DBC-0FCF-4779-A776-59F9D19DA7D7}"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extLst>
      <p:ext uri="{BB962C8B-B14F-4D97-AF65-F5344CB8AC3E}">
        <p14:creationId xmlns:p14="http://schemas.microsoft.com/office/powerpoint/2010/main" val="2157756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72B07E-0D7E-434D-8BA2-7A4C04E28B61}" type="slidenum">
              <a:rPr lang="en-US"/>
              <a:pPr/>
              <a:t>69</a:t>
            </a:fld>
            <a:endParaRPr lang="en-US"/>
          </a:p>
        </p:txBody>
      </p:sp>
      <p:sp>
        <p:nvSpPr>
          <p:cNvPr id="1299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99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042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0F838F-A970-754D-BA51-F40F85D4045F}" type="slidenum">
              <a:rPr lang="en-US"/>
              <a:pPr/>
              <a:t>27</a:t>
            </a:fld>
            <a:endParaRPr lang="en-US"/>
          </a:p>
        </p:txBody>
      </p:sp>
      <p:sp>
        <p:nvSpPr>
          <p:cNvPr id="1439746" name="Rectangle 1026"/>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439747" name="Rectangle 1027"/>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95609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6FC21-9A06-8140-9F2F-1D2CE90C0E89}" type="slidenum">
              <a:rPr lang="en-US"/>
              <a:pPr/>
              <a:t>70</a:t>
            </a:fld>
            <a:endParaRPr lang="en-US"/>
          </a:p>
        </p:txBody>
      </p:sp>
      <p:sp>
        <p:nvSpPr>
          <p:cNvPr id="1303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03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1932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95F13-1BAC-BB4C-929E-4FBD8DAD4B57}" type="slidenum">
              <a:rPr lang="en-US"/>
              <a:pPr/>
              <a:t>71</a:t>
            </a:fld>
            <a:endParaRPr lang="en-US"/>
          </a:p>
        </p:txBody>
      </p:sp>
      <p:sp>
        <p:nvSpPr>
          <p:cNvPr id="1302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0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2434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2632C3-FB9D-48F6-A76D-2352AA6B7BC0}"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extLst>
      <p:ext uri="{BB962C8B-B14F-4D97-AF65-F5344CB8AC3E}">
        <p14:creationId xmlns:p14="http://schemas.microsoft.com/office/powerpoint/2010/main" val="242882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2632C3-FB9D-48F6-A76D-2352AA6B7BC0}" type="slidenum">
              <a:rPr lang="en-US" altLang="en-US">
                <a:latin typeface="Calibri" panose="020F0502020204030204" pitchFamily="34" charset="0"/>
              </a:rPr>
              <a:pPr eaLnBrk="1" hangingPunct="1"/>
              <a:t>78</a:t>
            </a:fld>
            <a:endParaRPr lang="en-US" altLang="en-US">
              <a:latin typeface="Calibri" panose="020F0502020204030204" pitchFamily="34" charset="0"/>
            </a:endParaRPr>
          </a:p>
        </p:txBody>
      </p:sp>
    </p:spTree>
    <p:extLst>
      <p:ext uri="{BB962C8B-B14F-4D97-AF65-F5344CB8AC3E}">
        <p14:creationId xmlns:p14="http://schemas.microsoft.com/office/powerpoint/2010/main" val="2588743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22DCC1-CCF7-4172-89E5-4312EDD96D9B}"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extLst>
      <p:ext uri="{BB962C8B-B14F-4D97-AF65-F5344CB8AC3E}">
        <p14:creationId xmlns:p14="http://schemas.microsoft.com/office/powerpoint/2010/main" val="39630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AD59F-294D-614F-B2EB-4487873765ED}" type="slidenum">
              <a:rPr lang="en-US"/>
              <a:pPr/>
              <a:t>28</a:t>
            </a:fld>
            <a:endParaRPr lang="en-US"/>
          </a:p>
        </p:txBody>
      </p:sp>
      <p:sp>
        <p:nvSpPr>
          <p:cNvPr id="1441794" name="Rectangle 1026"/>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441795" name="Rectangle 1027"/>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24441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9683C-A53C-7B45-8F61-D9FA290B33F0}" type="slidenum">
              <a:rPr lang="en-US"/>
              <a:pPr/>
              <a:t>29</a:t>
            </a:fld>
            <a:endParaRPr lang="en-US"/>
          </a:p>
        </p:txBody>
      </p:sp>
      <p:sp>
        <p:nvSpPr>
          <p:cNvPr id="14878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87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8585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0EFAB7-63C7-C346-A824-48A6C5BEAC3C}" type="slidenum">
              <a:rPr lang="en-US"/>
              <a:pPr/>
              <a:t>30</a:t>
            </a:fld>
            <a:endParaRPr lang="en-US"/>
          </a:p>
        </p:txBody>
      </p:sp>
      <p:sp>
        <p:nvSpPr>
          <p:cNvPr id="14888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8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883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Tree>
    <p:extLst>
      <p:ext uri="{BB962C8B-B14F-4D97-AF65-F5344CB8AC3E}">
        <p14:creationId xmlns:p14="http://schemas.microsoft.com/office/powerpoint/2010/main" val="67038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extLst>
      <p:ext uri="{BB962C8B-B14F-4D97-AF65-F5344CB8AC3E}">
        <p14:creationId xmlns:p14="http://schemas.microsoft.com/office/powerpoint/2010/main" val="268384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1693CF-8F68-4383-BA9D-07E80B0436F6}"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extLst>
      <p:ext uri="{BB962C8B-B14F-4D97-AF65-F5344CB8AC3E}">
        <p14:creationId xmlns:p14="http://schemas.microsoft.com/office/powerpoint/2010/main" val="774722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3.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AC145B1F-14BD-43F6-B989-2C7E2E6B656E}" type="datetime1">
              <a:rPr lang="ru-RU" smtClean="0"/>
              <a:t>13.12.2019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882DCE46-5972-40A7-9EFD-63470071460F}" type="datetime1">
              <a:rPr lang="ru-RU" smtClean="0"/>
              <a:t>13.12.2019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7A26CD98-B2B3-45A2-B88F-6AAD23F48E78}" type="datetime1">
              <a:rPr lang="ru-RU" smtClean="0"/>
              <a:t>13.12.2019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2_2019">
    <p:spTree>
      <p:nvGrpSpPr>
        <p:cNvPr id="1" name=""/>
        <p:cNvGrpSpPr/>
        <p:nvPr/>
      </p:nvGrpSpPr>
      <p:grpSpPr>
        <a:xfrm>
          <a:off x="0" y="0"/>
          <a:ext cx="0" cy="0"/>
          <a:chOff x="0" y="0"/>
          <a:chExt cx="0" cy="0"/>
        </a:xfrm>
      </p:grpSpPr>
      <p:grpSp>
        <p:nvGrpSpPr>
          <p:cNvPr id="20" name="Группа 2"/>
          <p:cNvGrpSpPr/>
          <p:nvPr>
            <p:custDataLst>
              <p:custData r:id="rId1"/>
            </p:custDataLst>
          </p:nvPr>
        </p:nvGrpSpPr>
        <p:grpSpPr>
          <a:xfrm>
            <a:off x="-115580" y="0"/>
            <a:ext cx="9259580" cy="6921378"/>
            <a:chOff x="12822" y="-120965"/>
            <a:chExt cx="9357337" cy="6943774"/>
          </a:xfrm>
        </p:grpSpPr>
        <p:grpSp>
          <p:nvGrpSpPr>
            <p:cNvPr id="21" name="Группа 3"/>
            <p:cNvGrpSpPr/>
            <p:nvPr/>
          </p:nvGrpSpPr>
          <p:grpSpPr>
            <a:xfrm>
              <a:off x="12822" y="-120965"/>
              <a:ext cx="9357337" cy="6943774"/>
              <a:chOff x="12822" y="-120965"/>
              <a:chExt cx="9357337" cy="6943774"/>
            </a:xfrm>
          </p:grpSpPr>
          <p:pic>
            <p:nvPicPr>
              <p:cNvPr id="23"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120965"/>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5" name="Группа 7"/>
              <p:cNvGrpSpPr/>
              <p:nvPr/>
            </p:nvGrpSpPr>
            <p:grpSpPr>
              <a:xfrm>
                <a:off x="12822" y="6189119"/>
                <a:ext cx="8470630" cy="633690"/>
                <a:chOff x="12822" y="6189119"/>
                <a:chExt cx="8470630" cy="633690"/>
              </a:xfrm>
            </p:grpSpPr>
            <p:sp>
              <p:nvSpPr>
                <p:cNvPr id="26" name="Прямоугольник 8"/>
                <p:cNvSpPr/>
                <p:nvPr/>
              </p:nvSpPr>
              <p:spPr>
                <a:xfrm>
                  <a:off x="129622" y="6265729"/>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27"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28"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30" name="Content Placeholder 29"/>
          <p:cNvSpPr>
            <a:spLocks noGrp="1"/>
          </p:cNvSpPr>
          <p:nvPr>
            <p:ph sz="quarter" idx="10"/>
          </p:nvPr>
        </p:nvSpPr>
        <p:spPr>
          <a:xfrm>
            <a:off x="539750" y="1341438"/>
            <a:ext cx="7993063" cy="460851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CC4CC9D-A40B-44E0-9965-637BB710DFCA}"/>
              </a:ext>
            </a:extLst>
          </p:cNvPr>
          <p:cNvSpPr>
            <a:spLocks noGrp="1"/>
          </p:cNvSpPr>
          <p:nvPr>
            <p:ph type="title"/>
          </p:nvPr>
        </p:nvSpPr>
        <p:spPr>
          <a:xfrm>
            <a:off x="1756024" y="15354"/>
            <a:ext cx="7283152" cy="1143000"/>
          </a:xfrm>
        </p:spPr>
        <p:txBody>
          <a:bodyPr>
            <a:normAutofit/>
          </a:bodyPr>
          <a:lstStyle>
            <a:lvl1pPr algn="l">
              <a:defRPr sz="36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8618EBFF-EFB4-4F39-95FF-C45D95608DF0}"/>
              </a:ext>
            </a:extLst>
          </p:cNvPr>
          <p:cNvSpPr>
            <a:spLocks noGrp="1"/>
          </p:cNvSpPr>
          <p:nvPr>
            <p:ph type="dt" sz="half" idx="11"/>
          </p:nvPr>
        </p:nvSpPr>
        <p:spPr/>
        <p:txBody>
          <a:bodyPr/>
          <a:lstStyle/>
          <a:p>
            <a:fld id="{F7710D0B-0BAE-4BC9-9569-1E247E5BCC69}" type="datetime1">
              <a:rPr lang="ru-RU" smtClean="0"/>
              <a:t>13.12.2019</a:t>
            </a:fld>
            <a:endParaRPr lang="ru-RU"/>
          </a:p>
        </p:txBody>
      </p:sp>
      <p:sp>
        <p:nvSpPr>
          <p:cNvPr id="5" name="Footer Placeholder 4">
            <a:extLst>
              <a:ext uri="{FF2B5EF4-FFF2-40B4-BE49-F238E27FC236}">
                <a16:creationId xmlns:a16="http://schemas.microsoft.com/office/drawing/2014/main" id="{0D3866D4-B5CC-49DD-B4A4-D2A8BEE3650A}"/>
              </a:ext>
            </a:extLst>
          </p:cNvPr>
          <p:cNvSpPr>
            <a:spLocks noGrp="1"/>
          </p:cNvSpPr>
          <p:nvPr>
            <p:ph type="ftr" sz="quarter" idx="12"/>
          </p:nvPr>
        </p:nvSpPr>
        <p:spPr/>
        <p:txBody>
          <a:bodyPr/>
          <a:lstStyle/>
          <a:p>
            <a:r>
              <a:rPr lang="ru-RU"/>
              <a:t>Автоматическая обработка текста 2. 2019 ВШЭ. С.Ю.Толдова</a:t>
            </a:r>
          </a:p>
        </p:txBody>
      </p:sp>
      <p:sp>
        <p:nvSpPr>
          <p:cNvPr id="6" name="Slide Number Placeholder 5">
            <a:extLst>
              <a:ext uri="{FF2B5EF4-FFF2-40B4-BE49-F238E27FC236}">
                <a16:creationId xmlns:a16="http://schemas.microsoft.com/office/drawing/2014/main" id="{3C56E569-6CEA-43DD-B755-C3BF62F5014C}"/>
              </a:ext>
            </a:extLst>
          </p:cNvPr>
          <p:cNvSpPr>
            <a:spLocks noGrp="1"/>
          </p:cNvSpPr>
          <p:nvPr>
            <p:ph type="sldNum" sz="quarter" idx="13"/>
          </p:nvPr>
        </p:nvSpPr>
        <p:spPr/>
        <p:txBody>
          <a:bodyPr/>
          <a:lstStyle/>
          <a:p>
            <a:fld id="{F2A835A1-215F-43A1-8796-0F93B25450BF}" type="slidenum">
              <a:rPr lang="ru-RU" smtClean="0"/>
              <a:pPr/>
              <a:t>‹#›</a:t>
            </a:fld>
            <a:endParaRPr lang="ru-RU"/>
          </a:p>
        </p:txBody>
      </p:sp>
    </p:spTree>
    <p:extLst>
      <p:ext uri="{BB962C8B-B14F-4D97-AF65-F5344CB8AC3E}">
        <p14:creationId xmlns:p14="http://schemas.microsoft.com/office/powerpoint/2010/main" val="2185253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SE_CL">
    <p:spTree>
      <p:nvGrpSpPr>
        <p:cNvPr id="1" name=""/>
        <p:cNvGrpSpPr/>
        <p:nvPr/>
      </p:nvGrpSpPr>
      <p:grpSpPr>
        <a:xfrm>
          <a:off x="0" y="0"/>
          <a:ext cx="0" cy="0"/>
          <a:chOff x="0" y="0"/>
          <a:chExt cx="0" cy="0"/>
        </a:xfrm>
      </p:grpSpPr>
      <p:grpSp>
        <p:nvGrpSpPr>
          <p:cNvPr id="3" name="Группа 2"/>
          <p:cNvGrpSpPr/>
          <p:nvPr userDrawn="1">
            <p:custDataLst>
              <p:custData r:id="rId1"/>
            </p:custDataLst>
          </p:nvPr>
        </p:nvGrpSpPr>
        <p:grpSpPr>
          <a:xfrm>
            <a:off x="-107895" y="-40709"/>
            <a:ext cx="9259580" cy="6898709"/>
            <a:chOff x="12822" y="-87587"/>
            <a:chExt cx="9357337" cy="6921031"/>
          </a:xfrm>
        </p:grpSpPr>
        <p:grpSp>
          <p:nvGrpSpPr>
            <p:cNvPr id="4" name="Группа 3"/>
            <p:cNvGrpSpPr/>
            <p:nvPr/>
          </p:nvGrpSpPr>
          <p:grpSpPr>
            <a:xfrm>
              <a:off x="12822" y="-87587"/>
              <a:ext cx="9357337" cy="6921031"/>
              <a:chOff x="12822" y="-87587"/>
              <a:chExt cx="9357337" cy="6921031"/>
            </a:xfrm>
          </p:grpSpPr>
          <p:pic>
            <p:nvPicPr>
              <p:cNvPr id="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87587"/>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8" name="Группа 7"/>
              <p:cNvGrpSpPr/>
              <p:nvPr/>
            </p:nvGrpSpPr>
            <p:grpSpPr>
              <a:xfrm>
                <a:off x="12822" y="6189119"/>
                <a:ext cx="8470630" cy="644325"/>
                <a:chOff x="12822" y="6189119"/>
                <a:chExt cx="8470630" cy="644325"/>
              </a:xfrm>
            </p:grpSpPr>
            <p:sp>
              <p:nvSpPr>
                <p:cNvPr id="9" name="Прямоугольник 8"/>
                <p:cNvSpPr/>
                <p:nvPr/>
              </p:nvSpPr>
              <p:spPr>
                <a:xfrm>
                  <a:off x="99519" y="6306570"/>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10"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11"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12" name="Title 1"/>
          <p:cNvSpPr txBox="1">
            <a:spLocks/>
          </p:cNvSpPr>
          <p:nvPr userDrawn="1"/>
        </p:nvSpPr>
        <p:spPr>
          <a:xfrm>
            <a:off x="1835696" y="167789"/>
            <a:ext cx="6434472"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700" dirty="0">
                <a:solidFill>
                  <a:prstClr val="black"/>
                </a:solidFill>
                <a:latin typeface="Calibri"/>
              </a:rPr>
              <a:t>Отступление</a:t>
            </a:r>
          </a:p>
        </p:txBody>
      </p:sp>
      <p:grpSp>
        <p:nvGrpSpPr>
          <p:cNvPr id="13" name="Группа 12"/>
          <p:cNvGrpSpPr/>
          <p:nvPr userDrawn="1"/>
        </p:nvGrpSpPr>
        <p:grpSpPr>
          <a:xfrm>
            <a:off x="0" y="0"/>
            <a:ext cx="9180511" cy="1208490"/>
            <a:chOff x="12190" y="-46746"/>
            <a:chExt cx="9204666" cy="1212400"/>
          </a:xfrm>
        </p:grpSpPr>
        <p:grpSp>
          <p:nvGrpSpPr>
            <p:cNvPr id="14" name="Группа 13"/>
            <p:cNvGrpSpPr/>
            <p:nvPr/>
          </p:nvGrpSpPr>
          <p:grpSpPr>
            <a:xfrm>
              <a:off x="12190" y="-46746"/>
              <a:ext cx="9204666" cy="1212400"/>
              <a:chOff x="12190" y="-46746"/>
              <a:chExt cx="9204666" cy="1212400"/>
            </a:xfrm>
          </p:grpSpPr>
          <p:pic>
            <p:nvPicPr>
              <p:cNvPr id="1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pic>
          <p:nvPicPr>
            <p:cNvPr id="15" name="Рисунок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9" name="Text Placeholder 2"/>
          <p:cNvSpPr>
            <a:spLocks noGrp="1"/>
          </p:cNvSpPr>
          <p:nvPr>
            <p:ph idx="1"/>
          </p:nvPr>
        </p:nvSpPr>
        <p:spPr>
          <a:xfrm>
            <a:off x="492676" y="1472711"/>
            <a:ext cx="7886700" cy="4351338"/>
          </a:xfrm>
          <a:prstGeom prst="rect">
            <a:avLst/>
          </a:prstGeom>
        </p:spPr>
        <p:txBody>
          <a:bodyPr vert="horz" lIns="91440" tIns="45720" rIns="91440" bIns="45720" rtlCol="0">
            <a:normAutofit/>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txBox="1">
            <a:spLocks/>
          </p:cNvSpPr>
          <p:nvPr userDrawn="1"/>
        </p:nvSpPr>
        <p:spPr>
          <a:xfrm>
            <a:off x="1988096" y="320189"/>
            <a:ext cx="6434472"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700" dirty="0">
                <a:solidFill>
                  <a:prstClr val="black"/>
                </a:solidFill>
                <a:latin typeface="Calibri"/>
              </a:rPr>
              <a:t>Постановка задачи</a:t>
            </a:r>
          </a:p>
        </p:txBody>
      </p:sp>
    </p:spTree>
    <p:extLst>
      <p:ext uri="{BB962C8B-B14F-4D97-AF65-F5344CB8AC3E}">
        <p14:creationId xmlns:p14="http://schemas.microsoft.com/office/powerpoint/2010/main" val="1055976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L2_2019">
    <p:spTree>
      <p:nvGrpSpPr>
        <p:cNvPr id="1" name=""/>
        <p:cNvGrpSpPr/>
        <p:nvPr/>
      </p:nvGrpSpPr>
      <p:grpSpPr>
        <a:xfrm>
          <a:off x="0" y="0"/>
          <a:ext cx="0" cy="0"/>
          <a:chOff x="0" y="0"/>
          <a:chExt cx="0" cy="0"/>
        </a:xfrm>
      </p:grpSpPr>
      <p:grpSp>
        <p:nvGrpSpPr>
          <p:cNvPr id="20" name="Группа 2"/>
          <p:cNvGrpSpPr/>
          <p:nvPr userDrawn="1">
            <p:custDataLst>
              <p:custData r:id="rId1"/>
            </p:custDataLst>
          </p:nvPr>
        </p:nvGrpSpPr>
        <p:grpSpPr>
          <a:xfrm>
            <a:off x="-93509" y="0"/>
            <a:ext cx="9259580" cy="6898709"/>
            <a:chOff x="12822" y="-87587"/>
            <a:chExt cx="9357337" cy="6921031"/>
          </a:xfrm>
        </p:grpSpPr>
        <p:grpSp>
          <p:nvGrpSpPr>
            <p:cNvPr id="21" name="Группа 3"/>
            <p:cNvGrpSpPr/>
            <p:nvPr/>
          </p:nvGrpSpPr>
          <p:grpSpPr>
            <a:xfrm>
              <a:off x="12822" y="-87587"/>
              <a:ext cx="9357337" cy="6921031"/>
              <a:chOff x="12822" y="-87587"/>
              <a:chExt cx="9357337" cy="6921031"/>
            </a:xfrm>
          </p:grpSpPr>
          <p:pic>
            <p:nvPicPr>
              <p:cNvPr id="23"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121857" y="-87587"/>
                <a:ext cx="9248302" cy="117750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Прямая соединительная линия 6"/>
              <p:cNvCxnSpPr/>
              <p:nvPr/>
            </p:nvCxnSpPr>
            <p:spPr>
              <a:xfrm>
                <a:off x="120829" y="1089919"/>
                <a:ext cx="9241564" cy="2454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5" name="Группа 7"/>
              <p:cNvGrpSpPr/>
              <p:nvPr/>
            </p:nvGrpSpPr>
            <p:grpSpPr>
              <a:xfrm>
                <a:off x="12822" y="6189119"/>
                <a:ext cx="8470630" cy="644325"/>
                <a:chOff x="12822" y="6189119"/>
                <a:chExt cx="8470630" cy="644325"/>
              </a:xfrm>
            </p:grpSpPr>
            <p:sp>
              <p:nvSpPr>
                <p:cNvPr id="26" name="Прямоугольник 8"/>
                <p:cNvSpPr/>
                <p:nvPr/>
              </p:nvSpPr>
              <p:spPr>
                <a:xfrm>
                  <a:off x="99519" y="6306570"/>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prstClr val="black"/>
                    </a:solidFill>
                    <a:latin typeface="Calibri"/>
                  </a:endParaRPr>
                </a:p>
              </p:txBody>
            </p:sp>
            <p:sp>
              <p:nvSpPr>
                <p:cNvPr id="27" name="Прямоугольник 9"/>
                <p:cNvSpPr/>
                <p:nvPr/>
              </p:nvSpPr>
              <p:spPr>
                <a:xfrm>
                  <a:off x="12822" y="6279446"/>
                  <a:ext cx="5279258" cy="254738"/>
                </a:xfrm>
                <a:prstGeom prst="rect">
                  <a:avLst/>
                </a:prstGeom>
              </p:spPr>
              <p:txBody>
                <a:bodyPr wrap="square">
                  <a:spAutoFit/>
                </a:bodyPr>
                <a:lstStyle/>
                <a:p>
                  <a:pPr algn="ctr"/>
                  <a:r>
                    <a:rPr lang="ru-RU" sz="1050" kern="0" dirty="0">
                      <a:ln w="6350">
                        <a:solidFill>
                          <a:prstClr val="black"/>
                        </a:solidFill>
                      </a:ln>
                      <a:solidFill>
                        <a:prstClr val="black"/>
                      </a:solidFill>
                      <a:latin typeface="Times New Roman" panose="02020603050405020304" pitchFamily="18" charset="0"/>
                      <a:cs typeface="Times New Roman" panose="02020603050405020304" pitchFamily="18" charset="0"/>
                    </a:rPr>
                    <a:t> </a:t>
                  </a:r>
                </a:p>
              </p:txBody>
            </p:sp>
            <p:pic>
              <p:nvPicPr>
                <p:cNvPr id="28"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553" y="-39654"/>
              <a:ext cx="1627684" cy="1096196"/>
            </a:xfrm>
            <a:prstGeom prst="rect">
              <a:avLst/>
            </a:prstGeom>
          </p:spPr>
        </p:pic>
      </p:grpSp>
      <p:sp>
        <p:nvSpPr>
          <p:cNvPr id="30" name="Content Placeholder 29"/>
          <p:cNvSpPr>
            <a:spLocks noGrp="1"/>
          </p:cNvSpPr>
          <p:nvPr>
            <p:ph sz="quarter" idx="10"/>
          </p:nvPr>
        </p:nvSpPr>
        <p:spPr>
          <a:xfrm>
            <a:off x="539750" y="1341438"/>
            <a:ext cx="7993063" cy="460851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206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4614CA2-3589-4D49-A2B0-0D8249D192B9}" type="datetime1">
              <a:rPr lang="ru-RU" smtClean="0"/>
              <a:t>13.12.2019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192F5-FC74-4E75-B4C3-C5829528A826}" type="datetime1">
              <a:rPr lang="ru-RU" smtClean="0"/>
              <a:t>13.12.2019</a:t>
            </a:fld>
            <a:endParaRPr lang="ru-RU"/>
          </a:p>
        </p:txBody>
      </p:sp>
      <p:sp>
        <p:nvSpPr>
          <p:cNvPr id="5" name="Footer Placeholder 4"/>
          <p:cNvSpPr>
            <a:spLocks noGrp="1"/>
          </p:cNvSpPr>
          <p:nvPr>
            <p:ph type="ftr" sz="quarter" idx="11"/>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207DB3B3-1FAF-4E77-8BC1-32E10A9001F4}" type="datetime1">
              <a:rPr lang="ru-RU" smtClean="0"/>
              <a:t>13.12.2019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AC871DE5-3385-461B-A517-C99310F7E879}" type="datetime1">
              <a:rPr lang="ru-RU" smtClean="0"/>
              <a:t>13.12.2019</a:t>
            </a:fld>
            <a:endParaRPr lang="ru-RU"/>
          </a:p>
        </p:txBody>
      </p:sp>
      <p:sp>
        <p:nvSpPr>
          <p:cNvPr id="8" name="Footer Placeholder 7"/>
          <p:cNvSpPr>
            <a:spLocks noGrp="1"/>
          </p:cNvSpPr>
          <p:nvPr>
            <p:ph type="ftr" sz="quarter" idx="11"/>
          </p:nvPr>
        </p:nvSpPr>
        <p:spPr/>
        <p:txBody>
          <a:bodyPr/>
          <a:lstStyle/>
          <a:p>
            <a:r>
              <a:rPr lang="ru-RU"/>
              <a:t>Автоматическая обработка текста 2. 2019 ВШЭ. С.Ю.Толдова</a:t>
            </a:r>
          </a:p>
        </p:txBody>
      </p:sp>
      <p:sp>
        <p:nvSpPr>
          <p:cNvPr id="9" name="Slide Number Placeholder 8"/>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E94B8567-6AB1-4295-8302-ADCE15882E2B}" type="datetime1">
              <a:rPr lang="ru-RU" smtClean="0"/>
              <a:t>13.12.2019</a:t>
            </a:fld>
            <a:endParaRPr lang="ru-RU"/>
          </a:p>
        </p:txBody>
      </p:sp>
      <p:sp>
        <p:nvSpPr>
          <p:cNvPr id="4" name="Footer Placeholder 3"/>
          <p:cNvSpPr>
            <a:spLocks noGrp="1"/>
          </p:cNvSpPr>
          <p:nvPr>
            <p:ph type="ftr" sz="quarter" idx="11"/>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5E66FC-2745-4878-B2FA-FAFDDF99FEA9}" type="datetime1">
              <a:rPr lang="ru-RU" smtClean="0"/>
              <a:t>13.12.2019</a:t>
            </a:fld>
            <a:endParaRPr lang="ru-RU"/>
          </a:p>
        </p:txBody>
      </p:sp>
      <p:sp>
        <p:nvSpPr>
          <p:cNvPr id="3" name="Footer Placeholder 2"/>
          <p:cNvSpPr>
            <a:spLocks noGrp="1"/>
          </p:cNvSpPr>
          <p:nvPr>
            <p:ph type="ftr" sz="quarter" idx="11"/>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5D6466-F8C0-4DCC-9A68-356DF7EDE1EF}" type="datetime1">
              <a:rPr lang="ru-RU" smtClean="0"/>
              <a:t>13.12.2019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760CE1-F469-41C1-8484-EB226323C51A}" type="datetime1">
              <a:rPr lang="ru-RU" smtClean="0"/>
              <a:t>13.12.2019</a:t>
            </a:fld>
            <a:endParaRPr lang="ru-RU"/>
          </a:p>
        </p:txBody>
      </p:sp>
      <p:sp>
        <p:nvSpPr>
          <p:cNvPr id="6" name="Footer Placeholder 5"/>
          <p:cNvSpPr>
            <a:spLocks noGrp="1"/>
          </p:cNvSpPr>
          <p:nvPr>
            <p:ph type="ftr" sz="quarter" idx="11"/>
          </p:nvPr>
        </p:nvSpPr>
        <p:spPr/>
        <p:txBody>
          <a:bodyPr/>
          <a:lstStyle/>
          <a:p>
            <a:r>
              <a:rPr lang="ru-RU"/>
              <a:t>Автоматическая обработка текста 2. 2019 ВШЭ. С.Ю.Толдова</a:t>
            </a:r>
          </a:p>
        </p:txBody>
      </p:sp>
      <p:sp>
        <p:nvSpPr>
          <p:cNvPr id="7" name="Slide Number Placeholder 6"/>
          <p:cNvSpPr>
            <a:spLocks noGrp="1"/>
          </p:cNvSpPr>
          <p:nvPr>
            <p:ph type="sldNum" sz="quarter" idx="12"/>
          </p:nvPr>
        </p:nvSpPr>
        <p:spPr/>
        <p:txBody>
          <a:bodyPr/>
          <a:lstStyle/>
          <a:p>
            <a:fld id="{F2A835A1-215F-43A1-8796-0F93B25450BF}"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10D0B-0BAE-4BC9-9569-1E247E5BCC69}" type="datetime1">
              <a:rPr lang="ru-RU" smtClean="0"/>
              <a:t>13.12.2019</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Автоматическая обработка текста 2. 2019 ВШЭ. С.Ю.Толдова</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835A1-215F-43A1-8796-0F93B25450BF}"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dialog-21.ru/media/1123/panchenkoaetal.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russe.nlpub.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dic.academic.ru/dic.nsf/ogegova/2823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n-similarity.sourceforge.net/" TargetMode="External"/><Relationship Id="rId2" Type="http://schemas.openxmlformats.org/officeDocument/2006/relationships/hyperlink" Target="http://nltk.github.com/api/nltk.corpus.reader.html?highlight=similarity#nltk.corpus.reader.WordNetCorpusReader.res_similarity" TargetMode="External"/><Relationship Id="rId1" Type="http://schemas.openxmlformats.org/officeDocument/2006/relationships/slideLayout" Target="../slideLayouts/slideLayout12.xml"/><Relationship Id="rId4" Type="http://schemas.openxmlformats.org/officeDocument/2006/relationships/hyperlink" Target="http://marimba.d.umn.edu/cgi-bin/similarity/similarity.cgi"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hyperlink" Target="https://www.cse.iitb.ac.in/~nlp-ai/WSD.ppt"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www.cse.iitb.ac.in/~nlp-ai/WSD.pp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8" Type="http://schemas.openxmlformats.org/officeDocument/2006/relationships/hyperlink" Target="http://opencorpora.org/" TargetMode="External"/><Relationship Id="rId3" Type="http://schemas.microsoft.com/office/2007/relationships/hdphoto" Target="../media/hdphoto1.wdp"/><Relationship Id="rId7" Type="http://schemas.openxmlformats.org/officeDocument/2006/relationships/hyperlink" Target="http://www.ruscorpora.ru/corpora-sem.htm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gabormelli.com/RKB/SemCor_Corpus"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wn-similarity.sourceforge.net/"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romip.ru/" TargetMode="External"/><Relationship Id="rId3" Type="http://schemas.microsoft.com/office/2007/relationships/hdphoto" Target="../media/hdphoto1.wdp"/><Relationship Id="rId7" Type="http://schemas.openxmlformats.org/officeDocument/2006/relationships/hyperlink" Target="http://lrec2014.lrec-conf.org/"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senseval.or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russe.nlpub.ru/"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47" y="1422797"/>
            <a:ext cx="9144000" cy="1446550"/>
          </a:xfrm>
          <a:prstGeom prst="rect">
            <a:avLst/>
          </a:prstGeom>
          <a:noFill/>
        </p:spPr>
        <p:txBody>
          <a:bodyPr wrap="square" rtlCol="0">
            <a:spAutoFit/>
          </a:bodyPr>
          <a:lstStyle/>
          <a:p>
            <a:pPr algn="ctr"/>
            <a:r>
              <a:rPr lang="ru-RU" sz="4400" b="1" dirty="0">
                <a:latin typeface="Palatino Linotype" panose="02040502050505030304" pitchFamily="18" charset="0"/>
              </a:rPr>
              <a:t>Разрешение семантической неоднозначности</a:t>
            </a:r>
          </a:p>
        </p:txBody>
      </p:sp>
      <p:sp>
        <p:nvSpPr>
          <p:cNvPr id="5" name="TextBox 4"/>
          <p:cNvSpPr txBox="1"/>
          <p:nvPr/>
        </p:nvSpPr>
        <p:spPr>
          <a:xfrm>
            <a:off x="86151" y="3209519"/>
            <a:ext cx="9144000" cy="523220"/>
          </a:xfrm>
          <a:prstGeom prst="rect">
            <a:avLst/>
          </a:prstGeom>
          <a:noFill/>
        </p:spPr>
        <p:txBody>
          <a:bodyPr wrap="square" rtlCol="0">
            <a:spAutoFit/>
          </a:bodyPr>
          <a:lstStyle/>
          <a:p>
            <a:pPr algn="ctr"/>
            <a:r>
              <a:rPr lang="ru-RU" sz="2800" dirty="0" err="1">
                <a:latin typeface="Palatino Linotype" panose="02040502050505030304" pitchFamily="18" charset="0"/>
              </a:rPr>
              <a:t>Толдова</a:t>
            </a:r>
            <a:r>
              <a:rPr lang="ru-RU" sz="2800" dirty="0">
                <a:latin typeface="Palatino Linotype" panose="02040502050505030304" pitchFamily="18" charset="0"/>
              </a:rPr>
              <a:t> С.Ю.</a:t>
            </a:r>
          </a:p>
        </p:txBody>
      </p:sp>
      <p:pic>
        <p:nvPicPr>
          <p:cNvPr id="1026" name="Picture 2" descr="http://www.hse.ru/pubs/lib/data/access/ram/ticket/79/144196565691ca43a1b8670fb6a227fde3c5e8e9a0/cached-thumb-img.29274.0.252964193739569.jpg"/>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b="59214"/>
          <a:stretch/>
        </p:blipFill>
        <p:spPr bwMode="auto">
          <a:xfrm>
            <a:off x="-4430" y="-24994"/>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flipV="1">
            <a:off x="-36512" y="1146261"/>
            <a:ext cx="9252520" cy="13490"/>
          </a:xfrm>
          <a:prstGeom prst="line">
            <a:avLst/>
          </a:prstGeom>
          <a:ln w="76200">
            <a:solidFill>
              <a:schemeClr val="tx2">
                <a:lumMod val="50000"/>
              </a:schemeClr>
            </a:solidFill>
          </a:ln>
        </p:spPr>
        <p:style>
          <a:lnRef idx="1">
            <a:schemeClr val="dk1"/>
          </a:lnRef>
          <a:fillRef idx="0">
            <a:schemeClr val="dk1"/>
          </a:fillRef>
          <a:effectRef idx="0">
            <a:schemeClr val="dk1"/>
          </a:effectRef>
          <a:fontRef idx="minor">
            <a:schemeClr val="tx1"/>
          </a:fontRef>
        </p:style>
      </p:cxnSp>
      <p:grpSp>
        <p:nvGrpSpPr>
          <p:cNvPr id="8" name="Группа 7"/>
          <p:cNvGrpSpPr/>
          <p:nvPr/>
        </p:nvGrpSpPr>
        <p:grpSpPr>
          <a:xfrm>
            <a:off x="-36512" y="6439990"/>
            <a:ext cx="9220438" cy="432397"/>
            <a:chOff x="-36512" y="6439990"/>
            <a:chExt cx="9220438" cy="432397"/>
          </a:xfrm>
        </p:grpSpPr>
        <p:pic>
          <p:nvPicPr>
            <p:cNvPr id="15" name="Picture 2" descr="http://www.hse.ru/pubs/lib/data/access/ram/ticket/79/144196565691ca43a1b8670fb6a227fde3c5e8e9a0/cached-thumb-img.29274.0.252964193739569.jpg"/>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t="25781" b="59214"/>
            <a:stretch/>
          </p:blipFill>
          <p:spPr bwMode="auto">
            <a:xfrm>
              <a:off x="0" y="6439990"/>
              <a:ext cx="9148430" cy="43239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36512" y="6439990"/>
              <a:ext cx="9220438" cy="0"/>
            </a:xfrm>
            <a:prstGeom prst="line">
              <a:avLst/>
            </a:prstGeom>
            <a:ln w="76200">
              <a:solidFill>
                <a:schemeClr val="tx2">
                  <a:lumMod val="50000"/>
                </a:schemeClr>
              </a:solidFill>
            </a:ln>
          </p:spPr>
          <p:style>
            <a:lnRef idx="1">
              <a:schemeClr val="dk1"/>
            </a:lnRef>
            <a:fillRef idx="0">
              <a:schemeClr val="dk1"/>
            </a:fillRef>
            <a:effectRef idx="0">
              <a:schemeClr val="dk1"/>
            </a:effectRef>
            <a:fontRef idx="minor">
              <a:schemeClr val="tx1"/>
            </a:fontRef>
          </p:style>
        </p:cxnSp>
      </p:grpSp>
      <p:grpSp>
        <p:nvGrpSpPr>
          <p:cNvPr id="4" name="Группа 3"/>
          <p:cNvGrpSpPr/>
          <p:nvPr/>
        </p:nvGrpSpPr>
        <p:grpSpPr>
          <a:xfrm>
            <a:off x="2123728" y="3995785"/>
            <a:ext cx="4968552" cy="1916073"/>
            <a:chOff x="2123728" y="3995785"/>
            <a:chExt cx="4968552" cy="1916073"/>
          </a:xfrm>
        </p:grpSpPr>
        <p:pic>
          <p:nvPicPr>
            <p:cNvPr id="1030" name="Picture 6" descr="http://www.hse.ru/data/2012/01/19/1263884310/logo_%D1%81_hse_black_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013"/>
            <a:stretch/>
          </p:blipFill>
          <p:spPr bwMode="auto">
            <a:xfrm>
              <a:off x="5251341" y="4037907"/>
              <a:ext cx="1840939" cy="1873951"/>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3728" y="3995785"/>
              <a:ext cx="2845077" cy="1916073"/>
            </a:xfrm>
            <a:prstGeom prst="rect">
              <a:avLst/>
            </a:prstGeom>
          </p:spPr>
        </p:pic>
      </p:grpSp>
      <p:sp>
        <p:nvSpPr>
          <p:cNvPr id="9" name="Date Placeholder 8"/>
          <p:cNvSpPr>
            <a:spLocks noGrp="1"/>
          </p:cNvSpPr>
          <p:nvPr>
            <p:ph type="dt" sz="half" idx="10"/>
          </p:nvPr>
        </p:nvSpPr>
        <p:spPr/>
        <p:txBody>
          <a:bodyPr/>
          <a:lstStyle/>
          <a:p>
            <a:fld id="{C0F1571A-719E-4BC5-BCDC-A6214AAD00D7}" type="datetime1">
              <a:rPr lang="ru-RU" smtClean="0"/>
              <a:t>13.12.2019</a:t>
            </a:fld>
            <a:endParaRPr lang="ru-RU"/>
          </a:p>
        </p:txBody>
      </p:sp>
      <p:sp>
        <p:nvSpPr>
          <p:cNvPr id="11" name="Slide Number Placeholder 10"/>
          <p:cNvSpPr>
            <a:spLocks noGrp="1"/>
          </p:cNvSpPr>
          <p:nvPr>
            <p:ph type="sldNum" sz="quarter" idx="12"/>
          </p:nvPr>
        </p:nvSpPr>
        <p:spPr/>
        <p:txBody>
          <a:bodyPr/>
          <a:lstStyle/>
          <a:p>
            <a:fld id="{F2A835A1-215F-43A1-8796-0F93B25450BF}" type="slidenum">
              <a:rPr lang="ru-RU" smtClean="0"/>
              <a:pPr/>
              <a:t>1</a:t>
            </a:fld>
            <a:endParaRPr lang="ru-RU"/>
          </a:p>
        </p:txBody>
      </p:sp>
      <p:sp>
        <p:nvSpPr>
          <p:cNvPr id="12" name="Footer Placeholder 11"/>
          <p:cNvSpPr>
            <a:spLocks noGrp="1"/>
          </p:cNvSpPr>
          <p:nvPr>
            <p:ph type="ftr" sz="quarter" idx="11"/>
          </p:nvPr>
        </p:nvSpPr>
        <p:spPr/>
        <p:txBody>
          <a:bodyPr/>
          <a:lstStyle/>
          <a:p>
            <a:r>
              <a:rPr lang="ru-RU"/>
              <a:t>Автоматическая обработка текста 2. 2019 ВШЭ. С.Ю.Толдова</a:t>
            </a:r>
          </a:p>
        </p:txBody>
      </p:sp>
    </p:spTree>
    <p:extLst>
      <p:ext uri="{BB962C8B-B14F-4D97-AF65-F5344CB8AC3E}">
        <p14:creationId xmlns:p14="http://schemas.microsoft.com/office/powerpoint/2010/main" val="2146449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250825" y="1600200"/>
            <a:ext cx="8893175" cy="4525963"/>
          </a:xfrm>
        </p:spPr>
        <p:txBody>
          <a:bodyPr/>
          <a:lstStyle/>
          <a:p>
            <a:pPr marL="0" indent="0">
              <a:buNone/>
            </a:pPr>
            <a:r>
              <a:rPr lang="ru-RU" sz="2400" dirty="0" err="1">
                <a:latin typeface="Times New Roman" panose="02020603050405020304" pitchFamily="18" charset="0"/>
                <a:cs typeface="Times New Roman" panose="02020603050405020304" pitchFamily="18" charset="0"/>
              </a:rPr>
              <a:t>Кореферентные</a:t>
            </a:r>
            <a:r>
              <a:rPr lang="ru-RU" sz="2400" dirty="0">
                <a:latin typeface="Times New Roman" panose="02020603050405020304" pitchFamily="18" charset="0"/>
                <a:cs typeface="Times New Roman" panose="02020603050405020304" pitchFamily="18" charset="0"/>
              </a:rPr>
              <a:t> цепочки:</a:t>
            </a: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DE7E8B8C-15B3-4F5C-98A6-5E2AE4BC36AF}" type="datetime1">
              <a:rPr lang="ru-RU" smtClean="0"/>
              <a:t>13.12.2019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10</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35696" y="0"/>
            <a:ext cx="7200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 Семантически связанные лексемы</a:t>
            </a:r>
          </a:p>
        </p:txBody>
      </p:sp>
      <p:pic>
        <p:nvPicPr>
          <p:cNvPr id="8" name="Рисунок 6">
            <a:extLst>
              <a:ext uri="{FF2B5EF4-FFF2-40B4-BE49-F238E27FC236}">
                <a16:creationId xmlns:a16="http://schemas.microsoft.com/office/drawing/2014/main" id="{BDE7613A-F71E-4561-97F0-7177A57E1DC7}"/>
              </a:ext>
            </a:extLst>
          </p:cNvPr>
          <p:cNvPicPr>
            <a:picLocks noChangeAspect="1"/>
          </p:cNvPicPr>
          <p:nvPr/>
        </p:nvPicPr>
        <p:blipFill>
          <a:blip r:embed="rId2"/>
          <a:stretch>
            <a:fillRect/>
          </a:stretch>
        </p:blipFill>
        <p:spPr>
          <a:xfrm>
            <a:off x="369945" y="2204864"/>
            <a:ext cx="7987342" cy="1810665"/>
          </a:xfrm>
          <a:prstGeom prst="rect">
            <a:avLst/>
          </a:prstGeom>
        </p:spPr>
      </p:pic>
      <p:grpSp>
        <p:nvGrpSpPr>
          <p:cNvPr id="9" name="Группа 15">
            <a:extLst>
              <a:ext uri="{FF2B5EF4-FFF2-40B4-BE49-F238E27FC236}">
                <a16:creationId xmlns:a16="http://schemas.microsoft.com/office/drawing/2014/main" id="{DC3C55DB-6F5C-43DF-804B-947E32474E5A}"/>
              </a:ext>
            </a:extLst>
          </p:cNvPr>
          <p:cNvGrpSpPr/>
          <p:nvPr/>
        </p:nvGrpSpPr>
        <p:grpSpPr>
          <a:xfrm>
            <a:off x="250825" y="4319474"/>
            <a:ext cx="8623052" cy="1716338"/>
            <a:chOff x="0" y="3720291"/>
            <a:chExt cx="10577142" cy="1130848"/>
          </a:xfrm>
        </p:grpSpPr>
        <p:pic>
          <p:nvPicPr>
            <p:cNvPr id="10" name="Рисунок 14">
              <a:extLst>
                <a:ext uri="{FF2B5EF4-FFF2-40B4-BE49-F238E27FC236}">
                  <a16:creationId xmlns:a16="http://schemas.microsoft.com/office/drawing/2014/main" id="{1473152A-4E6B-4041-9BE0-0001AF303C58}"/>
                </a:ext>
              </a:extLst>
            </p:cNvPr>
            <p:cNvPicPr>
              <a:picLocks noChangeAspect="1"/>
            </p:cNvPicPr>
            <p:nvPr/>
          </p:nvPicPr>
          <p:blipFill>
            <a:blip r:embed="rId3"/>
            <a:stretch>
              <a:fillRect/>
            </a:stretch>
          </p:blipFill>
          <p:spPr>
            <a:xfrm>
              <a:off x="0" y="3720291"/>
              <a:ext cx="10577142" cy="1130848"/>
            </a:xfrm>
            <a:prstGeom prst="rect">
              <a:avLst/>
            </a:prstGeom>
          </p:spPr>
        </p:pic>
        <p:pic>
          <p:nvPicPr>
            <p:cNvPr id="11" name="Рисунок 13">
              <a:extLst>
                <a:ext uri="{FF2B5EF4-FFF2-40B4-BE49-F238E27FC236}">
                  <a16:creationId xmlns:a16="http://schemas.microsoft.com/office/drawing/2014/main" id="{5159817A-F545-469C-84A7-843C0D0CDA47}"/>
                </a:ext>
              </a:extLst>
            </p:cNvPr>
            <p:cNvPicPr>
              <a:picLocks noChangeAspect="1"/>
            </p:cNvPicPr>
            <p:nvPr/>
          </p:nvPicPr>
          <p:blipFill>
            <a:blip r:embed="rId4"/>
            <a:stretch>
              <a:fillRect/>
            </a:stretch>
          </p:blipFill>
          <p:spPr>
            <a:xfrm>
              <a:off x="2656613" y="3720291"/>
              <a:ext cx="2561444" cy="706971"/>
            </a:xfrm>
            <a:prstGeom prst="rect">
              <a:avLst/>
            </a:prstGeom>
          </p:spPr>
        </p:pic>
      </p:grpSp>
    </p:spTree>
    <p:extLst>
      <p:ext uri="{BB962C8B-B14F-4D97-AF65-F5344CB8AC3E}">
        <p14:creationId xmlns:p14="http://schemas.microsoft.com/office/powerpoint/2010/main" val="2505265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0"/>
          </p:nvPr>
        </p:nvSpPr>
        <p:spPr/>
        <p:txBody>
          <a:bodyPr>
            <a:normAutofit/>
          </a:bodyPr>
          <a:lstStyle/>
          <a:p>
            <a:r>
              <a:rPr lang="ru-RU" sz="2400" dirty="0">
                <a:latin typeface="Times New Roman" panose="02020603050405020304" pitchFamily="18" charset="0"/>
                <a:cs typeface="Times New Roman" panose="02020603050405020304" pitchFamily="18" charset="0"/>
              </a:rPr>
              <a:t>2001 г. -  мировое первенство систем автоматического разрешения неоднозначности значений слов </a:t>
            </a:r>
            <a:r>
              <a:rPr lang="en-US" sz="2400" dirty="0" err="1">
                <a:latin typeface="Times New Roman" panose="02020603050405020304" pitchFamily="18" charset="0"/>
                <a:cs typeface="Times New Roman" panose="02020603050405020304" pitchFamily="18" charset="0"/>
              </a:rPr>
              <a:t>Senseval</a:t>
            </a:r>
            <a:r>
              <a:rPr lang="ru-RU" sz="2400" dirty="0">
                <a:latin typeface="Times New Roman" panose="02020603050405020304" pitchFamily="18" charset="0"/>
                <a:cs typeface="Times New Roman" panose="02020603050405020304" pitchFamily="18" charset="0"/>
              </a:rPr>
              <a:t>-2, </a:t>
            </a:r>
          </a:p>
          <a:p>
            <a:r>
              <a:rPr lang="ru-RU" sz="2400" dirty="0">
                <a:latin typeface="Times New Roman" panose="02020603050405020304" pitchFamily="18" charset="0"/>
                <a:cs typeface="Times New Roman" panose="02020603050405020304" pitchFamily="18" charset="0"/>
              </a:rPr>
              <a:t>94 системы</a:t>
            </a:r>
          </a:p>
          <a:p>
            <a:r>
              <a:rPr lang="ru-RU" sz="2400" dirty="0">
                <a:latin typeface="Times New Roman" panose="02020603050405020304" pitchFamily="18" charset="0"/>
                <a:cs typeface="Times New Roman" panose="02020603050405020304" pitchFamily="18" charset="0"/>
              </a:rPr>
              <a:t>Соревнование проводилось на текстах на 12 языках (английский, баскский, голландский, датский, испанский, итальянский, китайский, корейский, чешский, шведский, эстонский, японский). </a:t>
            </a:r>
          </a:p>
          <a:p>
            <a:r>
              <a:rPr lang="ru-RU" sz="2400" dirty="0">
                <a:latin typeface="Times New Roman" panose="02020603050405020304" pitchFamily="18" charset="0"/>
                <a:cs typeface="Times New Roman" panose="02020603050405020304" pitchFamily="18" charset="0"/>
              </a:rPr>
              <a:t>Значения слов брались из соответствующих вариантов словаря </a:t>
            </a:r>
            <a:r>
              <a:rPr lang="en-US" sz="2400" dirty="0">
                <a:latin typeface="Times New Roman" panose="02020603050405020304" pitchFamily="18" charset="0"/>
                <a:cs typeface="Times New Roman" panose="02020603050405020304" pitchFamily="18" charset="0"/>
              </a:rPr>
              <a:t>WordNet</a:t>
            </a:r>
          </a:p>
        </p:txBody>
      </p:sp>
      <p:sp>
        <p:nvSpPr>
          <p:cNvPr id="2" name="Date Placeholder 1"/>
          <p:cNvSpPr>
            <a:spLocks noGrp="1"/>
          </p:cNvSpPr>
          <p:nvPr>
            <p:ph type="dt" sz="half" idx="11"/>
          </p:nvPr>
        </p:nvSpPr>
        <p:spPr/>
        <p:txBody>
          <a:bodyPr/>
          <a:lstStyle/>
          <a:p>
            <a:fld id="{7B7CD99B-53EC-41BB-8386-448C45737EF9}"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11</a:t>
            </a:fld>
            <a:endParaRPr lang="ru-RU"/>
          </a:p>
        </p:txBody>
      </p:sp>
      <p:sp>
        <p:nvSpPr>
          <p:cNvPr id="13" name="Title 1"/>
          <p:cNvSpPr txBox="1">
            <a:spLocks/>
          </p:cNvSpPr>
          <p:nvPr/>
        </p:nvSpPr>
        <p:spPr>
          <a:xfrm>
            <a:off x="1691680" y="85809"/>
            <a:ext cx="724616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Введение. История</a:t>
            </a:r>
          </a:p>
        </p:txBody>
      </p:sp>
    </p:spTree>
    <p:extLst>
      <p:ext uri="{BB962C8B-B14F-4D97-AF65-F5344CB8AC3E}">
        <p14:creationId xmlns:p14="http://schemas.microsoft.com/office/powerpoint/2010/main" val="125214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Классическая </a:t>
            </a:r>
            <a:r>
              <a:rPr lang="en-US" dirty="0">
                <a:latin typeface="Times New Roman" panose="02020603050405020304" pitchFamily="18" charset="0"/>
                <a:cs typeface="Times New Roman" panose="02020603050405020304" pitchFamily="18" charset="0"/>
              </a:rPr>
              <a:t>WSD</a:t>
            </a:r>
            <a:r>
              <a:rPr lang="ru-RU" dirty="0">
                <a:latin typeface="Times New Roman" panose="02020603050405020304" pitchFamily="18" charset="0"/>
                <a:cs typeface="Times New Roman" panose="02020603050405020304" pitchFamily="18" charset="0"/>
              </a:rPr>
              <a:t>:</a:t>
            </a:r>
          </a:p>
          <a:p>
            <a:pPr lvl="1"/>
            <a:r>
              <a:rPr lang="ru-RU" dirty="0">
                <a:latin typeface="Times New Roman" panose="02020603050405020304" pitchFamily="18" charset="0"/>
                <a:cs typeface="Times New Roman" panose="02020603050405020304" pitchFamily="18" charset="0"/>
              </a:rPr>
              <a:t>понимаем, что есть несколько значений, и даже знаем их </a:t>
            </a:r>
            <a:r>
              <a:rPr lang="ru-RU" b="1" dirty="0" smtClean="0">
                <a:latin typeface="Times New Roman" panose="02020603050405020304" pitchFamily="18" charset="0"/>
                <a:cs typeface="Times New Roman" panose="02020603050405020304" pitchFamily="18" charset="0"/>
              </a:rPr>
              <a:t>число</a:t>
            </a:r>
            <a:r>
              <a:rPr lang="ru-RU" dirty="0">
                <a:latin typeface="Times New Roman" panose="02020603050405020304" pitchFamily="18" charset="0"/>
                <a:cs typeface="Times New Roman" panose="02020603050405020304" pitchFamily="18" charset="0"/>
              </a:rPr>
              <a:t>. </a:t>
            </a:r>
          </a:p>
          <a:p>
            <a:pPr lvl="1"/>
            <a:r>
              <a:rPr lang="ru-RU" dirty="0">
                <a:latin typeface="Times New Roman" panose="02020603050405020304" pitchFamily="18" charset="0"/>
                <a:cs typeface="Times New Roman" panose="02020603050405020304" pitchFamily="18" charset="0"/>
              </a:rPr>
              <a:t>надо научиться автоматически относить словоформу в тексте к одному из значений.  </a:t>
            </a:r>
          </a:p>
          <a:p>
            <a:r>
              <a:rPr lang="en-US" dirty="0">
                <a:latin typeface="Times New Roman" panose="02020603050405020304" pitchFamily="18" charset="0"/>
                <a:cs typeface="Times New Roman" panose="02020603050405020304" pitchFamily="18" charset="0"/>
              </a:rPr>
              <a:t>Word Sense Induction – </a:t>
            </a:r>
            <a:r>
              <a:rPr lang="ru-RU" dirty="0">
                <a:latin typeface="Times New Roman" panose="02020603050405020304" pitchFamily="18" charset="0"/>
                <a:cs typeface="Times New Roman" panose="02020603050405020304" pitchFamily="18" charset="0"/>
              </a:rPr>
              <a:t> </a:t>
            </a:r>
          </a:p>
          <a:p>
            <a:pPr lvl="1"/>
            <a:r>
              <a:rPr lang="ru-RU" dirty="0">
                <a:latin typeface="Times New Roman" panose="02020603050405020304" pitchFamily="18" charset="0"/>
                <a:cs typeface="Times New Roman" panose="02020603050405020304" pitchFamily="18" charset="0"/>
              </a:rPr>
              <a:t>изначально не знаем ничего о многозначности, пытаемся заставить разные смыслы слов выделиться, </a:t>
            </a:r>
          </a:p>
          <a:p>
            <a:pPr lvl="1"/>
            <a:r>
              <a:rPr lang="ru-RU" dirty="0">
                <a:latin typeface="Times New Roman" panose="02020603050405020304" pitchFamily="18" charset="0"/>
                <a:cs typeface="Times New Roman" panose="02020603050405020304" pitchFamily="18" charset="0"/>
              </a:rPr>
              <a:t>надо сгруппировать похожие употребления слов, «оторвать» друг от друга употребления слов в разных значениях (</a:t>
            </a:r>
            <a:r>
              <a:rPr lang="en-US" b="1" dirty="0">
                <a:latin typeface="Times New Roman" panose="02020603050405020304" pitchFamily="18" charset="0"/>
                <a:cs typeface="Times New Roman" panose="02020603050405020304" pitchFamily="18" charset="0"/>
              </a:rPr>
              <a:t>unsupervised</a:t>
            </a:r>
            <a:r>
              <a:rPr lang="ru-RU"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8E4C8BF-7074-4311-BDC5-CD1C2BD4C450}"/>
              </a:ext>
            </a:extLst>
          </p:cNvPr>
          <p:cNvSpPr>
            <a:spLocks noGrp="1"/>
          </p:cNvSpPr>
          <p:nvPr>
            <p:ph type="title"/>
          </p:nvPr>
        </p:nvSpPr>
        <p:spPr/>
        <p:txBody>
          <a:bodyPr/>
          <a:lstStyle/>
          <a:p>
            <a:r>
              <a:rPr lang="ru-RU" dirty="0"/>
              <a:t>Введение. Постановка задачи</a:t>
            </a:r>
          </a:p>
        </p:txBody>
      </p:sp>
      <p:sp>
        <p:nvSpPr>
          <p:cNvPr id="2" name="Date Placeholder 1"/>
          <p:cNvSpPr>
            <a:spLocks noGrp="1"/>
          </p:cNvSpPr>
          <p:nvPr>
            <p:ph type="dt" sz="half" idx="11"/>
          </p:nvPr>
        </p:nvSpPr>
        <p:spPr/>
        <p:txBody>
          <a:bodyPr/>
          <a:lstStyle/>
          <a:p>
            <a:fld id="{6DFE5F4F-075D-4223-8D09-0BAFE03010D1}" type="datetime1">
              <a:rPr lang="ru-RU" smtClean="0"/>
              <a:t>13.12.2019</a:t>
            </a:fld>
            <a:endParaRPr lang="ru-RU"/>
          </a:p>
        </p:txBody>
      </p:sp>
      <p:sp>
        <p:nvSpPr>
          <p:cNvPr id="7" name="Footer Placeholder 6"/>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12</a:t>
            </a:fld>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noAutofit/>
          </a:bodyPr>
          <a:lstStyle/>
          <a:p>
            <a:pPr marL="457200" indent="-457200">
              <a:buAutoNum type="arabicPeriod"/>
            </a:pPr>
            <a:r>
              <a:rPr lang="en-US" b="0" dirty="0" smtClean="0">
                <a:latin typeface="Times New Roman" panose="02020603050405020304" pitchFamily="18" charset="0"/>
                <a:cs typeface="Times New Roman" panose="02020603050405020304" pitchFamily="18" charset="0"/>
              </a:rPr>
              <a:t>Knowledge-Based </a:t>
            </a:r>
            <a:r>
              <a:rPr lang="en-US" b="0" dirty="0">
                <a:latin typeface="Times New Roman" panose="02020603050405020304" pitchFamily="18" charset="0"/>
                <a:cs typeface="Times New Roman" panose="02020603050405020304" pitchFamily="18" charset="0"/>
              </a:rPr>
              <a:t>– </a:t>
            </a:r>
            <a:r>
              <a:rPr lang="ru-RU" b="0" dirty="0" smtClean="0">
                <a:latin typeface="Times New Roman" panose="02020603050405020304" pitchFamily="18" charset="0"/>
                <a:cs typeface="Times New Roman" panose="02020603050405020304" pitchFamily="18" charset="0"/>
              </a:rPr>
              <a:t>используем </a:t>
            </a:r>
            <a:r>
              <a:rPr lang="ru-RU" b="0" dirty="0">
                <a:latin typeface="Times New Roman" panose="02020603050405020304" pitchFamily="18" charset="0"/>
                <a:cs typeface="Times New Roman" panose="02020603050405020304" pitchFamily="18" charset="0"/>
              </a:rPr>
              <a:t>словари, тезаурусы и </a:t>
            </a:r>
            <a:r>
              <a:rPr lang="ru-RU" b="0" dirty="0" err="1" smtClean="0">
                <a:latin typeface="Times New Roman" panose="02020603050405020304" pitchFamily="18" charset="0"/>
                <a:cs typeface="Times New Roman" panose="02020603050405020304" pitchFamily="18" charset="0"/>
              </a:rPr>
              <a:t>т.п</a:t>
            </a:r>
            <a:endParaRPr lang="ru-RU" b="0" dirty="0" smtClean="0">
              <a:latin typeface="Times New Roman" panose="02020603050405020304" pitchFamily="18" charset="0"/>
              <a:cs typeface="Times New Roman" panose="02020603050405020304" pitchFamily="18" charset="0"/>
            </a:endParaRPr>
          </a:p>
          <a:p>
            <a:pPr marL="457200" indent="-457200">
              <a:buFont typeface="Arial" pitchFamily="34" charset="0"/>
              <a:buAutoNum type="arabicPeriod"/>
            </a:pPr>
            <a:r>
              <a:rPr lang="en-US" dirty="0" smtClean="0">
                <a:latin typeface="Times New Roman" panose="02020603050405020304" pitchFamily="18" charset="0"/>
                <a:cs typeface="Times New Roman" panose="02020603050405020304" pitchFamily="18" charset="0"/>
              </a:rPr>
              <a:t>Supervised </a:t>
            </a:r>
            <a:r>
              <a:rPr lang="en-US" dirty="0">
                <a:latin typeface="Times New Roman" panose="02020603050405020304" pitchFamily="18" charset="0"/>
                <a:cs typeface="Times New Roman" panose="02020603050405020304" pitchFamily="18" charset="0"/>
              </a:rPr>
              <a:t>Learning – </a:t>
            </a:r>
            <a:r>
              <a:rPr lang="ru-RU" dirty="0">
                <a:latin typeface="Times New Roman" panose="02020603050405020304" pitchFamily="18" charset="0"/>
                <a:cs typeface="Times New Roman" panose="02020603050405020304" pitchFamily="18" charset="0"/>
              </a:rPr>
              <a:t>обучение с учителем - используем размеченный </a:t>
            </a:r>
            <a:r>
              <a:rPr lang="ru-RU" dirty="0" smtClean="0">
                <a:latin typeface="Times New Roman" panose="02020603050405020304" pitchFamily="18" charset="0"/>
                <a:cs typeface="Times New Roman" panose="02020603050405020304" pitchFamily="18" charset="0"/>
              </a:rPr>
              <a:t>по значениям корпус </a:t>
            </a:r>
            <a:r>
              <a:rPr lang="ru-RU" dirty="0">
                <a:latin typeface="Times New Roman" panose="02020603050405020304" pitchFamily="18" charset="0"/>
                <a:cs typeface="Times New Roman" panose="02020603050405020304" pitchFamily="18" charset="0"/>
              </a:rPr>
              <a:t>для обучения </a:t>
            </a:r>
            <a:endParaRPr lang="ru-RU" dirty="0" smtClean="0">
              <a:latin typeface="Times New Roman" panose="02020603050405020304" pitchFamily="18" charset="0"/>
              <a:cs typeface="Times New Roman" panose="02020603050405020304" pitchFamily="18" charset="0"/>
            </a:endParaRPr>
          </a:p>
          <a:p>
            <a:pPr marL="457200" indent="-457200">
              <a:buFont typeface="Arial" pitchFamily="34" charset="0"/>
              <a:buAutoNum type="arabicPeriod"/>
            </a:pPr>
            <a:r>
              <a:rPr lang="en-US" dirty="0">
                <a:latin typeface="Times New Roman" panose="02020603050405020304" pitchFamily="18" charset="0"/>
                <a:cs typeface="Times New Roman" panose="02020603050405020304" pitchFamily="18" charset="0"/>
              </a:rPr>
              <a:t>Semi-supervised – </a:t>
            </a:r>
            <a:r>
              <a:rPr lang="ru-RU" dirty="0">
                <a:latin typeface="Times New Roman" panose="02020603050405020304" pitchFamily="18" charset="0"/>
                <a:cs typeface="Times New Roman" panose="02020603050405020304" pitchFamily="18" charset="0"/>
              </a:rPr>
              <a:t>обучаемся на небольшом количестве размеченных примеров. Размечаем новые примеры на основе обучения, обучаемся и т.д</a:t>
            </a:r>
            <a:r>
              <a:rPr lang="ru-RU" dirty="0" smtClean="0">
                <a:latin typeface="Times New Roman" panose="02020603050405020304" pitchFamily="18" charset="0"/>
                <a:cs typeface="Times New Roman" panose="02020603050405020304" pitchFamily="18" charset="0"/>
              </a:rPr>
              <a:t>.</a:t>
            </a:r>
          </a:p>
          <a:p>
            <a:pPr marL="457200" indent="-457200">
              <a:buFont typeface="Arial" pitchFamily="34" charset="0"/>
              <a:buAutoNum type="arabicPeriod"/>
            </a:pPr>
            <a:r>
              <a:rPr lang="en-US" dirty="0">
                <a:latin typeface="Times New Roman" panose="02020603050405020304" pitchFamily="18" charset="0"/>
                <a:cs typeface="Times New Roman" panose="02020603050405020304" pitchFamily="18" charset="0"/>
              </a:rPr>
              <a:t>Unsupervised Learning</a:t>
            </a:r>
            <a:r>
              <a:rPr lang="ru-RU" dirty="0">
                <a:latin typeface="Times New Roman" panose="02020603050405020304" pitchFamily="18" charset="0"/>
                <a:cs typeface="Times New Roman" panose="02020603050405020304" pitchFamily="18" charset="0"/>
              </a:rPr>
              <a:t> – обучение без учителя</a:t>
            </a:r>
            <a:endParaRPr lang="ru-RU" strike="sngStrike" dirty="0">
              <a:latin typeface="Times New Roman" panose="02020603050405020304" pitchFamily="18" charset="0"/>
              <a:cs typeface="Times New Roman" panose="02020603050405020304" pitchFamily="18" charset="0"/>
            </a:endParaRPr>
          </a:p>
          <a:p>
            <a:pPr marL="457200" indent="-457200">
              <a:buAutoNum type="arabicPeriod"/>
            </a:pPr>
            <a:endParaRPr lang="ru-RU" b="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FA47694-826F-4837-91EB-9BD9E86321D6}"/>
              </a:ext>
            </a:extLst>
          </p:cNvPr>
          <p:cNvSpPr>
            <a:spLocks noGrp="1"/>
          </p:cNvSpPr>
          <p:nvPr>
            <p:ph type="title"/>
          </p:nvPr>
        </p:nvSpPr>
        <p:spPr>
          <a:xfrm>
            <a:off x="1691680" y="276905"/>
            <a:ext cx="7283152" cy="728833"/>
          </a:xfrm>
        </p:spPr>
        <p:txBody>
          <a:bodyPr/>
          <a:lstStyle/>
          <a:p>
            <a:r>
              <a:rPr lang="ru-RU" dirty="0"/>
              <a:t>Введение. Подходы</a:t>
            </a:r>
          </a:p>
        </p:txBody>
      </p:sp>
      <p:sp>
        <p:nvSpPr>
          <p:cNvPr id="2" name="Date Placeholder 1"/>
          <p:cNvSpPr>
            <a:spLocks noGrp="1"/>
          </p:cNvSpPr>
          <p:nvPr>
            <p:ph type="dt" sz="half" idx="11"/>
          </p:nvPr>
        </p:nvSpPr>
        <p:spPr/>
        <p:txBody>
          <a:bodyPr/>
          <a:lstStyle/>
          <a:p>
            <a:fld id="{0E15FDD6-D436-4D55-850B-4139703886B0}" type="datetime1">
              <a:rPr lang="ru-RU" smtClean="0"/>
              <a:t>13.12.2019</a:t>
            </a:fld>
            <a:endParaRPr lang="ru-RU"/>
          </a:p>
        </p:txBody>
      </p:sp>
      <p:sp>
        <p:nvSpPr>
          <p:cNvPr id="8" name="Footer Placeholder 7"/>
          <p:cNvSpPr>
            <a:spLocks noGrp="1"/>
          </p:cNvSpPr>
          <p:nvPr>
            <p:ph type="ftr" sz="quarter" idx="12"/>
          </p:nvPr>
        </p:nvSpPr>
        <p:spPr/>
        <p:txBody>
          <a:bodyPr/>
          <a:lstStyle/>
          <a:p>
            <a:r>
              <a:rPr lang="ru-RU"/>
              <a:t>Автоматическая обработка текста 2. 2019 ВШЭ. С.Ю.Толдова</a:t>
            </a:r>
          </a:p>
        </p:txBody>
      </p:sp>
      <p:sp>
        <p:nvSpPr>
          <p:cNvPr id="6" name="Slide Number Placeholder 5"/>
          <p:cNvSpPr>
            <a:spLocks noGrp="1"/>
          </p:cNvSpPr>
          <p:nvPr>
            <p:ph type="sldNum" sz="quarter" idx="13"/>
          </p:nvPr>
        </p:nvSpPr>
        <p:spPr/>
        <p:txBody>
          <a:bodyPr/>
          <a:lstStyle/>
          <a:p>
            <a:fld id="{F2A835A1-215F-43A1-8796-0F93B25450BF}" type="slidenum">
              <a:rPr lang="ru-RU" smtClean="0"/>
              <a:pPr/>
              <a:t>13</a:t>
            </a:fld>
            <a:endParaRPr lang="ru-RU"/>
          </a:p>
        </p:txBody>
      </p:sp>
      <p:sp>
        <p:nvSpPr>
          <p:cNvPr id="7" name="Text Placeholder 4"/>
          <p:cNvSpPr txBox="1">
            <a:spLocks/>
          </p:cNvSpPr>
          <p:nvPr/>
        </p:nvSpPr>
        <p:spPr>
          <a:xfrm>
            <a:off x="894551" y="2978244"/>
            <a:ext cx="7975708" cy="936104"/>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ru-RU" sz="22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Для </a:t>
            </a:r>
            <a:r>
              <a:rPr lang="en-US" b="1" dirty="0">
                <a:latin typeface="Times New Roman" panose="02020603050405020304" pitchFamily="18" charset="0"/>
                <a:cs typeface="Times New Roman" panose="02020603050405020304" pitchFamily="18" charset="0"/>
              </a:rPr>
              <a:t>Knowledge-Based</a:t>
            </a:r>
            <a:r>
              <a:rPr lang="ru-RU" dirty="0">
                <a:latin typeface="Times New Roman" panose="02020603050405020304" pitchFamily="18" charset="0"/>
                <a:cs typeface="Times New Roman" panose="02020603050405020304" pitchFamily="18" charset="0"/>
              </a:rPr>
              <a:t> нужны вручную создаваемые ресурсы (не всегда доступные)</a:t>
            </a:r>
          </a:p>
          <a:p>
            <a:r>
              <a:rPr lang="ru-RU" dirty="0">
                <a:latin typeface="Times New Roman" panose="02020603050405020304" pitchFamily="18" charset="0"/>
                <a:cs typeface="Times New Roman" panose="02020603050405020304" pitchFamily="18" charset="0"/>
              </a:rPr>
              <a:t>Для </a:t>
            </a:r>
            <a:r>
              <a:rPr lang="en-US" b="1" dirty="0">
                <a:latin typeface="Times New Roman" panose="02020603050405020304" pitchFamily="18" charset="0"/>
                <a:cs typeface="Times New Roman" panose="02020603050405020304" pitchFamily="18" charset="0"/>
              </a:rPr>
              <a:t>Supervised </a:t>
            </a:r>
            <a:r>
              <a:rPr lang="ru-RU" dirty="0">
                <a:latin typeface="Times New Roman" panose="02020603050405020304" pitchFamily="18" charset="0"/>
                <a:cs typeface="Times New Roman" panose="02020603050405020304" pitchFamily="18" charset="0"/>
              </a:rPr>
              <a:t>нужны семантически размеченные корпусы </a:t>
            </a:r>
          </a:p>
          <a:p>
            <a:r>
              <a:rPr lang="en-US" b="1" dirty="0">
                <a:latin typeface="Times New Roman" panose="02020603050405020304" pitchFamily="18" charset="0"/>
                <a:cs typeface="Times New Roman" panose="02020603050405020304" pitchFamily="18" charset="0"/>
              </a:rPr>
              <a:t>Unsupervised</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не все смыслы четко отделяются друг от друга</a:t>
            </a:r>
          </a:p>
        </p:txBody>
      </p:sp>
      <p:sp>
        <p:nvSpPr>
          <p:cNvPr id="4" name="Title 3">
            <a:extLst>
              <a:ext uri="{FF2B5EF4-FFF2-40B4-BE49-F238E27FC236}">
                <a16:creationId xmlns:a16="http://schemas.microsoft.com/office/drawing/2014/main" id="{762A648E-1791-4780-9B28-5855852250F0}"/>
              </a:ext>
            </a:extLst>
          </p:cNvPr>
          <p:cNvSpPr>
            <a:spLocks noGrp="1"/>
          </p:cNvSpPr>
          <p:nvPr>
            <p:ph type="title"/>
          </p:nvPr>
        </p:nvSpPr>
        <p:spPr/>
        <p:txBody>
          <a:bodyPr/>
          <a:lstStyle/>
          <a:p>
            <a:r>
              <a:rPr lang="ru-RU" dirty="0"/>
              <a:t>Введение. Подходы</a:t>
            </a:r>
          </a:p>
        </p:txBody>
      </p:sp>
      <p:sp>
        <p:nvSpPr>
          <p:cNvPr id="2" name="Date Placeholder 1"/>
          <p:cNvSpPr>
            <a:spLocks noGrp="1"/>
          </p:cNvSpPr>
          <p:nvPr>
            <p:ph type="dt" sz="half" idx="11"/>
          </p:nvPr>
        </p:nvSpPr>
        <p:spPr/>
        <p:txBody>
          <a:bodyPr/>
          <a:lstStyle/>
          <a:p>
            <a:fld id="{6E8CD612-1D7A-4A70-A2FA-617DBAC57ADB}"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14</a:t>
            </a:fld>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marL="0" indent="0">
              <a:buNone/>
            </a:pPr>
            <a:r>
              <a:rPr lang="ru-RU" dirty="0" smtClean="0">
                <a:latin typeface="Times New Roman" panose="02020603050405020304" pitchFamily="18" charset="0"/>
                <a:cs typeface="Times New Roman" panose="02020603050405020304" pitchFamily="18" charset="0"/>
              </a:rPr>
              <a:t>Постановка задачи: </a:t>
            </a:r>
          </a:p>
          <a:p>
            <a:pPr marL="0" indent="0">
              <a:buNone/>
            </a:pPr>
            <a:r>
              <a:rPr lang="en-US" dirty="0" smtClean="0">
                <a:latin typeface="Times New Roman" panose="02020603050405020304" pitchFamily="18" charset="0"/>
                <a:cs typeface="Times New Roman" panose="02020603050405020304" pitchFamily="18" charset="0"/>
              </a:rPr>
              <a:t>WSD</a:t>
            </a:r>
            <a:r>
              <a:rPr lang="ru-RU"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Чему приписываются значения</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Откуда берутся значения</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На что можно опираться, чтобы приписать значение</a:t>
            </a:r>
          </a:p>
          <a:p>
            <a:pPr>
              <a:buFont typeface="Webdings" panose="05030102010509060703" pitchFamily="18" charset="2"/>
              <a:buChar char="s"/>
            </a:pPr>
            <a:r>
              <a:rPr lang="ru-RU" dirty="0">
                <a:latin typeface="Times New Roman" panose="02020603050405020304" pitchFamily="18" charset="0"/>
                <a:cs typeface="Times New Roman" panose="02020603050405020304" pitchFamily="18" charset="0"/>
              </a:rPr>
              <a:t> Откуда брать информацию о </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дифференциальных</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признаках </a:t>
            </a:r>
            <a:r>
              <a:rPr lang="ru-RU" dirty="0">
                <a:latin typeface="Times New Roman" panose="02020603050405020304" pitchFamily="18" charset="0"/>
                <a:cs typeface="Times New Roman" panose="02020603050405020304" pitchFamily="18" charset="0"/>
              </a:rPr>
              <a:t>значения</a:t>
            </a:r>
          </a:p>
          <a:p>
            <a:pPr>
              <a:buFont typeface="Wingdings" panose="05000000000000000000" pitchFamily="2" charset="2"/>
              <a:buChar char="ü"/>
            </a:pPr>
            <a:endParaRPr lang="ru-RU"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47127676-F974-4506-AA2D-D100ADFBD257}"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15</a:t>
            </a:fld>
            <a:endParaRPr lang="ru-RU"/>
          </a:p>
        </p:txBody>
      </p:sp>
      <p:sp>
        <p:nvSpPr>
          <p:cNvPr id="13" name="Title 1"/>
          <p:cNvSpPr txBox="1">
            <a:spLocks/>
          </p:cNvSpPr>
          <p:nvPr/>
        </p:nvSpPr>
        <p:spPr>
          <a:xfrm>
            <a:off x="1835696" y="79522"/>
            <a:ext cx="730830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185562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marL="0" indent="0">
              <a:buNone/>
            </a:pPr>
            <a:endParaRPr lang="ru-RU"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Постановка задачи для </a:t>
            </a:r>
            <a:r>
              <a:rPr lang="en-US" dirty="0" smtClean="0">
                <a:latin typeface="Times New Roman" panose="02020603050405020304" pitchFamily="18" charset="0"/>
                <a:cs typeface="Times New Roman" panose="02020603050405020304" pitchFamily="18" charset="0"/>
              </a:rPr>
              <a:t>WSD</a:t>
            </a:r>
            <a:r>
              <a:rPr lang="ru-RU" dirty="0" smtClean="0">
                <a:latin typeface="Times New Roman" panose="02020603050405020304" pitchFamily="18" charset="0"/>
                <a:cs typeface="Times New Roman" panose="02020603050405020304" pitchFamily="18" charset="0"/>
              </a:rPr>
              <a:t>: </a:t>
            </a:r>
          </a:p>
          <a:p>
            <a:pPr marL="0" indent="0">
              <a:buNone/>
            </a:pPr>
            <a:r>
              <a:rPr lang="ru-RU" dirty="0" smtClean="0">
                <a:latin typeface="Times New Roman" panose="02020603050405020304" pitchFamily="18" charset="0"/>
                <a:cs typeface="Times New Roman" panose="02020603050405020304" pitchFamily="18" charset="0"/>
              </a:rPr>
              <a:t>объекты – слово </a:t>
            </a:r>
            <a:r>
              <a:rPr lang="en-US" dirty="0" err="1" smtClean="0">
                <a:latin typeface="Times New Roman" panose="02020603050405020304" pitchFamily="18" charset="0"/>
                <a:cs typeface="Times New Roman" panose="02020603050405020304" pitchFamily="18" charset="0"/>
              </a:rPr>
              <a:t>w</a:t>
            </a:r>
            <a:r>
              <a:rPr lang="en-US" baseline="-25000" dirty="0" err="1" smtClean="0">
                <a:latin typeface="Times New Roman" panose="02020603050405020304" pitchFamily="18" charset="0"/>
                <a:cs typeface="Times New Roman" panose="02020603050405020304" pitchFamily="18" charset="0"/>
              </a:rPr>
              <a:t>i</a:t>
            </a:r>
            <a:r>
              <a:rPr lang="ru-RU" dirty="0" smtClean="0">
                <a:latin typeface="Times New Roman" panose="02020603050405020304" pitchFamily="18" charset="0"/>
                <a:cs typeface="Times New Roman" panose="02020603050405020304" pitchFamily="18" charset="0"/>
              </a:rPr>
              <a:t> в контексте </a:t>
            </a:r>
            <a:r>
              <a:rPr lang="en-US" dirty="0" err="1" smtClean="0">
                <a:latin typeface="Times New Roman" panose="02020603050405020304" pitchFamily="18" charset="0"/>
                <a:cs typeface="Times New Roman" panose="02020603050405020304" pitchFamily="18" charset="0"/>
              </a:rPr>
              <a:t>c</a:t>
            </a:r>
            <a:r>
              <a:rPr lang="en-US" baseline="-25000" dirty="0" err="1">
                <a:latin typeface="Times New Roman" panose="02020603050405020304" pitchFamily="18" charset="0"/>
                <a:cs typeface="Times New Roman" panose="02020603050405020304" pitchFamily="18" charset="0"/>
              </a:rPr>
              <a:t>k</a:t>
            </a:r>
            <a:endParaRPr lang="en-US" baseline="-25000"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признаковое описание объекта – </a:t>
            </a:r>
            <a:r>
              <a:rPr lang="en-US" dirty="0" smtClean="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ответы: </a:t>
            </a:r>
            <a:r>
              <a:rPr lang="ru-RU" dirty="0" smtClean="0">
                <a:latin typeface="Times New Roman" panose="02020603050405020304" pitchFamily="18" charset="0"/>
                <a:cs typeface="Times New Roman" panose="02020603050405020304" pitchFamily="18" charset="0"/>
              </a:rPr>
              <a:t>значение </a:t>
            </a:r>
            <a:r>
              <a:rPr lang="en-US" dirty="0" err="1" smtClean="0">
                <a:latin typeface="Times New Roman" panose="02020603050405020304" pitchFamily="18" charset="0"/>
                <a:cs typeface="Times New Roman" panose="02020603050405020304" pitchFamily="18" charset="0"/>
              </a:rPr>
              <a:t>s</a:t>
            </a:r>
            <a:r>
              <a:rPr lang="en-US" baseline="-25000" dirty="0" err="1" smtClean="0">
                <a:latin typeface="Times New Roman" panose="02020603050405020304" pitchFamily="18" charset="0"/>
                <a:cs typeface="Times New Roman" panose="02020603050405020304" pitchFamily="18" charset="0"/>
              </a:rPr>
              <a:t>j</a:t>
            </a:r>
            <a:r>
              <a:rPr lang="ru-RU" baseline="-25000"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слова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контексте </a:t>
            </a:r>
            <a:r>
              <a:rPr lang="en-US" dirty="0" err="1">
                <a:latin typeface="Times New Roman" panose="02020603050405020304" pitchFamily="18" charset="0"/>
                <a:cs typeface="Times New Roman" panose="02020603050405020304" pitchFamily="18" charset="0"/>
              </a:rPr>
              <a:t>c</a:t>
            </a:r>
            <a:r>
              <a:rPr lang="en-US" baseline="-25000" dirty="0" err="1">
                <a:latin typeface="Times New Roman" panose="02020603050405020304" pitchFamily="18" charset="0"/>
                <a:cs typeface="Times New Roman" panose="02020603050405020304" pitchFamily="18" charset="0"/>
              </a:rPr>
              <a:t>k</a:t>
            </a:r>
            <a:endParaRPr lang="ru-RU" dirty="0" smtClean="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47127676-F974-4506-AA2D-D100ADFBD257}"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16</a:t>
            </a:fld>
            <a:endParaRPr lang="ru-RU"/>
          </a:p>
        </p:txBody>
      </p:sp>
      <p:sp>
        <p:nvSpPr>
          <p:cNvPr id="13" name="Title 1"/>
          <p:cNvSpPr txBox="1">
            <a:spLocks/>
          </p:cNvSpPr>
          <p:nvPr/>
        </p:nvSpPr>
        <p:spPr>
          <a:xfrm>
            <a:off x="1835696" y="79522"/>
            <a:ext cx="730830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410754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rmAutofit/>
          </a:bodyPr>
          <a:lstStyle/>
          <a:p>
            <a:pPr>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Ответы: </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из лексикографического источника</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a:t>
            </a:r>
            <a:r>
              <a:rPr lang="ru-RU" dirty="0">
                <a:latin typeface="Times New Roman" panose="02020603050405020304" pitchFamily="18" charset="0"/>
                <a:cs typeface="Times New Roman" panose="02020603050405020304" pitchFamily="18" charset="0"/>
                <a:sym typeface="Symbol" panose="05050102010706020507" pitchFamily="18" charset="2"/>
              </a:rPr>
              <a:t> таксономические классы в онтологии</a:t>
            </a:r>
            <a:endParaRPr lang="ru-RU"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значения, выделенные экспертом для конкретной задачи, извлекаются из размеченного вручную корпуса</a:t>
            </a:r>
          </a:p>
          <a:p>
            <a:pPr lvl="1">
              <a:buFont typeface="Wingdings" panose="05000000000000000000" pitchFamily="2" charset="2"/>
              <a:buChar char="§"/>
            </a:pPr>
            <a:r>
              <a:rPr lang="ru-RU" dirty="0">
                <a:latin typeface="Times New Roman" panose="02020603050405020304" pitchFamily="18" charset="0"/>
                <a:cs typeface="Times New Roman" panose="02020603050405020304" pitchFamily="18" charset="0"/>
              </a:rPr>
              <a:t> заранее неизвестны</a:t>
            </a:r>
          </a:p>
        </p:txBody>
      </p:sp>
      <p:sp>
        <p:nvSpPr>
          <p:cNvPr id="2" name="Date Placeholder 1"/>
          <p:cNvSpPr>
            <a:spLocks noGrp="1"/>
          </p:cNvSpPr>
          <p:nvPr>
            <p:ph type="dt" sz="half" idx="11"/>
          </p:nvPr>
        </p:nvSpPr>
        <p:spPr/>
        <p:txBody>
          <a:bodyPr/>
          <a:lstStyle/>
          <a:p>
            <a:fld id="{A8810F02-94B1-4BAD-801A-15A97EB9ADEC}"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17</a:t>
            </a:fld>
            <a:endParaRPr lang="ru-RU"/>
          </a:p>
        </p:txBody>
      </p:sp>
      <p:sp>
        <p:nvSpPr>
          <p:cNvPr id="13" name="Title 1"/>
          <p:cNvSpPr txBox="1">
            <a:spLocks/>
          </p:cNvSpPr>
          <p:nvPr/>
        </p:nvSpPr>
        <p:spPr>
          <a:xfrm>
            <a:off x="1907704" y="79522"/>
            <a:ext cx="7236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WSD. </a:t>
            </a:r>
            <a:r>
              <a:rPr lang="ru-RU" sz="3600" dirty="0"/>
              <a:t>Параметры</a:t>
            </a:r>
          </a:p>
        </p:txBody>
      </p:sp>
    </p:spTree>
    <p:extLst>
      <p:ext uri="{BB962C8B-B14F-4D97-AF65-F5344CB8AC3E}">
        <p14:creationId xmlns:p14="http://schemas.microsoft.com/office/powerpoint/2010/main" val="318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p:txBody>
          <a:bodyPr>
            <a:noAutofit/>
          </a:bodyPr>
          <a:lstStyle/>
          <a:p>
            <a:pPr marL="0" indent="0">
              <a:buNone/>
            </a:pPr>
            <a:r>
              <a:rPr lang="ru-RU" sz="2400" dirty="0">
                <a:latin typeface="Times New Roman" panose="02020603050405020304" pitchFamily="18" charset="0"/>
                <a:cs typeface="Times New Roman" panose="02020603050405020304" pitchFamily="18" charset="0"/>
              </a:rPr>
              <a:t>Признаки:</a:t>
            </a:r>
          </a:p>
          <a:p>
            <a:r>
              <a:rPr lang="ru-RU" sz="2400" dirty="0" smtClean="0">
                <a:latin typeface="Times New Roman" panose="02020603050405020304" pitchFamily="18" charset="0"/>
                <a:cs typeface="Times New Roman" panose="02020603050405020304" pitchFamily="18" charset="0"/>
              </a:rPr>
              <a:t>для </a:t>
            </a:r>
            <a:r>
              <a:rPr lang="ru-RU" sz="2400" dirty="0">
                <a:latin typeface="Times New Roman" panose="02020603050405020304" pitchFamily="18" charset="0"/>
                <a:cs typeface="Times New Roman" panose="02020603050405020304" pitchFamily="18" charset="0"/>
              </a:rPr>
              <a:t>обучения – лексикографические источники; контекст в размеченном корпусе; «близкие» контексты </a:t>
            </a:r>
          </a:p>
          <a:p>
            <a:pPr marL="0" indent="0">
              <a:buNone/>
            </a:pPr>
            <a:r>
              <a:rPr lang="ru-RU" dirty="0" smtClean="0">
                <a:latin typeface="Times New Roman" panose="02020603050405020304" pitchFamily="18" charset="0"/>
                <a:cs typeface="Times New Roman" panose="02020603050405020304" pitchFamily="18" charset="0"/>
              </a:rPr>
              <a:t>Решающая функция может быть основана на</a:t>
            </a:r>
            <a:r>
              <a:rPr lang="en-US" sz="2400" dirty="0" smtClean="0">
                <a:latin typeface="Times New Roman" panose="02020603050405020304" pitchFamily="18" charset="0"/>
                <a:cs typeface="Times New Roman" panose="02020603050405020304" pitchFamily="18" charset="0"/>
              </a:rPr>
              <a:t>:</a:t>
            </a:r>
            <a:r>
              <a:rPr lang="ru-RU" sz="2400" dirty="0" smtClean="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a:p>
            <a:pPr lvl="1"/>
            <a:r>
              <a:rPr lang="ru-RU" sz="2400" dirty="0" smtClean="0">
                <a:latin typeface="Times New Roman" panose="02020603050405020304" pitchFamily="18" charset="0"/>
                <a:cs typeface="Times New Roman" panose="02020603050405020304" pitchFamily="18" charset="0"/>
              </a:rPr>
              <a:t>семантической близости </a:t>
            </a:r>
            <a:r>
              <a:rPr lang="ru-RU" sz="2400" dirty="0">
                <a:latin typeface="Times New Roman" panose="02020603050405020304" pitchFamily="18" charset="0"/>
                <a:cs typeface="Times New Roman" panose="02020603050405020304" pitchFamily="18" charset="0"/>
              </a:rPr>
              <a:t>контекстов между собой</a:t>
            </a:r>
          </a:p>
          <a:p>
            <a:pPr lvl="1"/>
            <a:r>
              <a:rPr lang="ru-RU" sz="2400" dirty="0" smtClean="0">
                <a:latin typeface="Times New Roman" panose="02020603050405020304" pitchFamily="18" charset="0"/>
                <a:cs typeface="Times New Roman" panose="02020603050405020304" pitchFamily="18" charset="0"/>
              </a:rPr>
              <a:t>семантической близости </a:t>
            </a:r>
            <a:r>
              <a:rPr lang="ru-RU" sz="2400" dirty="0">
                <a:latin typeface="Times New Roman" panose="02020603050405020304" pitchFamily="18" charset="0"/>
                <a:cs typeface="Times New Roman" panose="02020603050405020304" pitchFamily="18" charset="0"/>
              </a:rPr>
              <a:t>контекста к эталону </a:t>
            </a:r>
          </a:p>
          <a:p>
            <a:pPr marL="0" indent="0">
              <a:buNone/>
            </a:pPr>
            <a:r>
              <a:rPr lang="ru-RU" sz="2800" dirty="0">
                <a:latin typeface="Times New Roman" panose="02020603050405020304" pitchFamily="18" charset="0"/>
                <a:cs typeface="Times New Roman" panose="02020603050405020304" pitchFamily="18" charset="0"/>
              </a:rPr>
              <a:t>Параметры:</a:t>
            </a:r>
          </a:p>
          <a:p>
            <a:r>
              <a:rPr lang="ru-RU" sz="2800" dirty="0">
                <a:latin typeface="Times New Roman" panose="02020603050405020304" pitchFamily="18" charset="0"/>
                <a:cs typeface="Times New Roman" panose="02020603050405020304" pitchFamily="18" charset="0"/>
              </a:rPr>
              <a:t>как измерять признаки</a:t>
            </a:r>
          </a:p>
          <a:p>
            <a:r>
              <a:rPr lang="ru-RU" sz="2800" dirty="0">
                <a:latin typeface="Times New Roman" panose="02020603050405020304" pitchFamily="18" charset="0"/>
                <a:cs typeface="Times New Roman" panose="02020603050405020304" pitchFamily="18" charset="0"/>
              </a:rPr>
              <a:t>как измерять близость</a:t>
            </a:r>
          </a:p>
        </p:txBody>
      </p:sp>
      <p:sp>
        <p:nvSpPr>
          <p:cNvPr id="2" name="Date Placeholder 1"/>
          <p:cNvSpPr>
            <a:spLocks noGrp="1"/>
          </p:cNvSpPr>
          <p:nvPr>
            <p:ph type="dt" sz="half" idx="11"/>
          </p:nvPr>
        </p:nvSpPr>
        <p:spPr/>
        <p:txBody>
          <a:bodyPr/>
          <a:lstStyle/>
          <a:p>
            <a:fld id="{8B1F8D72-3FA8-41AF-98EF-AEB715305584}"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18</a:t>
            </a:fld>
            <a:endParaRPr lang="ru-RU"/>
          </a:p>
        </p:txBody>
      </p:sp>
      <p:sp>
        <p:nvSpPr>
          <p:cNvPr id="17" name="Rectangle 16">
            <a:extLst>
              <a:ext uri="{FF2B5EF4-FFF2-40B4-BE49-F238E27FC236}">
                <a16:creationId xmlns:a16="http://schemas.microsoft.com/office/drawing/2014/main" id="{986C2DE3-0AA4-41B2-B925-E69FBF4F359C}"/>
              </a:ext>
            </a:extLst>
          </p:cNvPr>
          <p:cNvSpPr/>
          <p:nvPr/>
        </p:nvSpPr>
        <p:spPr>
          <a:xfrm>
            <a:off x="2195736" y="263367"/>
            <a:ext cx="3539302" cy="646331"/>
          </a:xfrm>
          <a:prstGeom prst="rect">
            <a:avLst/>
          </a:prstGeom>
        </p:spPr>
        <p:txBody>
          <a:bodyPr wrap="none">
            <a:spAutoFit/>
          </a:bodyPr>
          <a:lstStyle/>
          <a:p>
            <a:pPr lvl="0"/>
            <a:r>
              <a:rPr lang="en-US" sz="3600" dirty="0">
                <a:solidFill>
                  <a:prstClr val="black"/>
                </a:solidFill>
              </a:rPr>
              <a:t>WSD. </a:t>
            </a:r>
            <a:r>
              <a:rPr lang="ru-RU" sz="3600" dirty="0">
                <a:solidFill>
                  <a:prstClr val="black"/>
                </a:solidFill>
              </a:rPr>
              <a:t>Параметры</a:t>
            </a:r>
          </a:p>
        </p:txBody>
      </p:sp>
    </p:spTree>
    <p:extLst>
      <p:ext uri="{BB962C8B-B14F-4D97-AF65-F5344CB8AC3E}">
        <p14:creationId xmlns:p14="http://schemas.microsoft.com/office/powerpoint/2010/main" val="14884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a:t>Пример</a:t>
            </a:r>
          </a:p>
        </p:txBody>
      </p:sp>
      <p:sp>
        <p:nvSpPr>
          <p:cNvPr id="3" name="Date Placeholder 2"/>
          <p:cNvSpPr>
            <a:spLocks noGrp="1"/>
          </p:cNvSpPr>
          <p:nvPr>
            <p:ph type="dt" sz="half" idx="11"/>
          </p:nvPr>
        </p:nvSpPr>
        <p:spPr/>
        <p:txBody>
          <a:bodyPr/>
          <a:lstStyle/>
          <a:p>
            <a:fld id="{C6A8748D-6F81-4A42-89A0-D52200A3B39F}"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19</a:t>
            </a:fld>
            <a:endParaRPr lang="ru-RU"/>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632848" cy="479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71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0" y="1268413"/>
            <a:ext cx="8229600" cy="4525962"/>
          </a:xfrm>
        </p:spPr>
        <p:txBody>
          <a:bodyPr>
            <a:normAutofit/>
          </a:bodyPr>
          <a:lstStyle/>
          <a:p>
            <a:r>
              <a:rPr lang="ru-RU" sz="2800" dirty="0">
                <a:latin typeface="Times New Roman" panose="02020603050405020304" pitchFamily="18" charset="0"/>
                <a:cs typeface="Times New Roman" panose="02020603050405020304" pitchFamily="18" charset="0"/>
              </a:rPr>
              <a:t>Задача. Основные подходы. Применение</a:t>
            </a:r>
          </a:p>
          <a:p>
            <a:r>
              <a:rPr lang="ru-RU" sz="2800" dirty="0">
                <a:latin typeface="Times New Roman" panose="02020603050405020304" pitchFamily="18" charset="0"/>
                <a:cs typeface="Times New Roman" panose="02020603050405020304" pitchFamily="18" charset="0"/>
              </a:rPr>
              <a:t>Проблемы</a:t>
            </a:r>
          </a:p>
          <a:p>
            <a:r>
              <a:rPr lang="ru-RU" sz="2800" dirty="0">
                <a:latin typeface="Times New Roman" panose="02020603050405020304" pitchFamily="18" charset="0"/>
                <a:cs typeface="Times New Roman" panose="02020603050405020304" pitchFamily="18" charset="0"/>
              </a:rPr>
              <a:t>Пример </a:t>
            </a:r>
            <a:r>
              <a:rPr lang="en-US" sz="2800" dirty="0">
                <a:latin typeface="Times New Roman" panose="02020603050405020304" pitchFamily="18" charset="0"/>
                <a:cs typeface="Times New Roman" panose="02020603050405020304" pitchFamily="18" charset="0"/>
              </a:rPr>
              <a:t>knowledge-based </a:t>
            </a:r>
            <a:r>
              <a:rPr lang="ru-RU" sz="2800" dirty="0">
                <a:latin typeface="Times New Roman" panose="02020603050405020304" pitchFamily="18" charset="0"/>
                <a:cs typeface="Times New Roman" panose="02020603050405020304" pitchFamily="18" charset="0"/>
              </a:rPr>
              <a:t>подхода</a:t>
            </a:r>
          </a:p>
          <a:p>
            <a:r>
              <a:rPr lang="ru-RU" sz="2800" dirty="0">
                <a:latin typeface="Times New Roman" panose="02020603050405020304" pitchFamily="18" charset="0"/>
                <a:cs typeface="Times New Roman" panose="02020603050405020304" pitchFamily="18" charset="0"/>
              </a:rPr>
              <a:t>Ресурсы/примеры систем</a:t>
            </a:r>
          </a:p>
          <a:p>
            <a:r>
              <a:rPr lang="en-US" sz="2800" dirty="0">
                <a:latin typeface="Times New Roman" panose="02020603050405020304" pitchFamily="18" charset="0"/>
                <a:cs typeface="Times New Roman" panose="02020603050405020304" pitchFamily="18" charset="0"/>
              </a:rPr>
              <a:t>ML</a:t>
            </a:r>
            <a:r>
              <a:rPr lang="ru-RU" sz="2800" dirty="0">
                <a:latin typeface="Times New Roman" panose="02020603050405020304" pitchFamily="18" charset="0"/>
                <a:cs typeface="Times New Roman" panose="02020603050405020304" pitchFamily="18" charset="0"/>
              </a:rPr>
              <a:t> подходы: автоматическая классификация и кластеризация</a:t>
            </a:r>
          </a:p>
          <a:p>
            <a:r>
              <a:rPr lang="ru-RU" sz="2800" dirty="0" err="1">
                <a:latin typeface="Times New Roman" panose="02020603050405020304" pitchFamily="18" charset="0"/>
                <a:cs typeface="Times New Roman" panose="02020603050405020304" pitchFamily="18" charset="0"/>
              </a:rPr>
              <a:t>Эмбеддинги</a:t>
            </a:r>
            <a:r>
              <a:rPr lang="ru-RU" sz="2800" dirty="0">
                <a:latin typeface="Times New Roman" panose="02020603050405020304" pitchFamily="18" charset="0"/>
                <a:cs typeface="Times New Roman" panose="02020603050405020304" pitchFamily="18" charset="0"/>
              </a:rPr>
              <a:t> и </a:t>
            </a:r>
            <a:r>
              <a:rPr lang="en-US" sz="2800" dirty="0" err="1">
                <a:latin typeface="Times New Roman" panose="02020603050405020304" pitchFamily="18" charset="0"/>
                <a:cs typeface="Times New Roman" panose="02020603050405020304" pitchFamily="18" charset="0"/>
              </a:rPr>
              <a:t>AdaGram</a:t>
            </a:r>
            <a:endParaRPr lang="ru-RU" sz="2800" dirty="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1"/>
          </p:nvPr>
        </p:nvSpPr>
        <p:spPr>
          <a:xfrm>
            <a:off x="0" y="6356350"/>
            <a:ext cx="2133600" cy="365125"/>
          </a:xfrm>
        </p:spPr>
        <p:txBody>
          <a:bodyPr/>
          <a:lstStyle/>
          <a:p>
            <a:fld id="{1B7CB806-94F5-426D-A9CF-93D687926EFA}" type="datetime1">
              <a:rPr lang="ru-RU" smtClean="0"/>
              <a:t>13.12.2019</a:t>
            </a:fld>
            <a:endParaRPr lang="ru-RU"/>
          </a:p>
        </p:txBody>
      </p:sp>
      <p:sp>
        <p:nvSpPr>
          <p:cNvPr id="6" name="Slide Number Placeholder 5"/>
          <p:cNvSpPr>
            <a:spLocks noGrp="1"/>
          </p:cNvSpPr>
          <p:nvPr>
            <p:ph type="sldNum" sz="quarter" idx="13"/>
          </p:nvPr>
        </p:nvSpPr>
        <p:spPr>
          <a:xfrm>
            <a:off x="7010400" y="6356350"/>
            <a:ext cx="2133600" cy="365125"/>
          </a:xfrm>
        </p:spPr>
        <p:txBody>
          <a:bodyPr/>
          <a:lstStyle/>
          <a:p>
            <a:fld id="{F2A835A1-215F-43A1-8796-0F93B25450BF}" type="slidenum">
              <a:rPr lang="ru-RU" smtClean="0"/>
              <a:pPr/>
              <a:t>2</a:t>
            </a:fld>
            <a:endParaRPr lang="ru-RU"/>
          </a:p>
        </p:txBody>
      </p:sp>
      <p:sp>
        <p:nvSpPr>
          <p:cNvPr id="7" name="Footer Placeholder 6"/>
          <p:cNvSpPr>
            <a:spLocks noGrp="1"/>
          </p:cNvSpPr>
          <p:nvPr>
            <p:ph type="ftr" sz="quarter" idx="12"/>
          </p:nvPr>
        </p:nvSpPr>
        <p:spPr>
          <a:xfrm>
            <a:off x="2555776" y="6467768"/>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9" name="TextBox 8"/>
          <p:cNvSpPr txBox="1"/>
          <p:nvPr/>
        </p:nvSpPr>
        <p:spPr>
          <a:xfrm>
            <a:off x="1835696" y="188640"/>
            <a:ext cx="6120680" cy="646331"/>
          </a:xfrm>
          <a:prstGeom prst="rect">
            <a:avLst/>
          </a:prstGeom>
          <a:noFill/>
        </p:spPr>
        <p:txBody>
          <a:bodyPr wrap="square" rtlCol="0">
            <a:spAutoFit/>
          </a:bodyPr>
          <a:lstStyle/>
          <a:p>
            <a:r>
              <a:rPr lang="ru-RU" sz="3600" dirty="0">
                <a:latin typeface="+mj-lt"/>
              </a:rPr>
              <a:t>План</a:t>
            </a:r>
            <a:endParaRPr lang="en-US" sz="3600"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lnSpcReduction="10000"/>
          </a:bodyPr>
          <a:lstStyle/>
          <a:p>
            <a:pPr eaLnBrk="1" hangingPunct="1"/>
            <a:r>
              <a:rPr lang="ru-RU" altLang="en-US" dirty="0">
                <a:latin typeface="Times New Roman" panose="02020603050405020304" pitchFamily="18" charset="0"/>
                <a:cs typeface="Times New Roman" panose="02020603050405020304" pitchFamily="18" charset="0"/>
              </a:rPr>
              <a:t>Резюме</a:t>
            </a:r>
          </a:p>
          <a:p>
            <a:pPr lvl="1"/>
            <a:r>
              <a:rPr lang="ru-RU" altLang="en-US" dirty="0">
                <a:latin typeface="Times New Roman" panose="02020603050405020304" pitchFamily="18" charset="0"/>
                <a:cs typeface="Times New Roman" panose="02020603050405020304" pitchFamily="18" charset="0"/>
              </a:rPr>
              <a:t>две задачи: </a:t>
            </a:r>
            <a:r>
              <a:rPr lang="en-US" altLang="en-US" dirty="0" err="1">
                <a:latin typeface="Times New Roman" panose="02020603050405020304" pitchFamily="18" charset="0"/>
                <a:cs typeface="Times New Roman" panose="02020603050405020304" pitchFamily="18" charset="0"/>
              </a:rPr>
              <a:t>wsd</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и </a:t>
            </a:r>
            <a:r>
              <a:rPr lang="en-US" altLang="en-US" dirty="0" err="1">
                <a:latin typeface="Times New Roman" panose="02020603050405020304" pitchFamily="18" charset="0"/>
                <a:cs typeface="Times New Roman" panose="02020603050405020304" pitchFamily="18" charset="0"/>
              </a:rPr>
              <a:t>wsi</a:t>
            </a:r>
            <a:endParaRPr lang="en-US" altLang="en-US" dirty="0">
              <a:latin typeface="Times New Roman" panose="02020603050405020304" pitchFamily="18" charset="0"/>
              <a:cs typeface="Times New Roman" panose="02020603050405020304" pitchFamily="18" charset="0"/>
            </a:endParaRPr>
          </a:p>
          <a:p>
            <a:pPr lvl="1"/>
            <a:r>
              <a:rPr lang="ru-RU" altLang="en-US" dirty="0" smtClean="0">
                <a:latin typeface="Times New Roman" panose="02020603050405020304" pitchFamily="18" charset="0"/>
                <a:cs typeface="Times New Roman" panose="02020603050405020304" pitchFamily="18" charset="0"/>
              </a:rPr>
              <a:t>набор </a:t>
            </a:r>
            <a:r>
              <a:rPr lang="ru-RU" altLang="en-US" dirty="0">
                <a:latin typeface="Times New Roman" panose="02020603050405020304" pitchFamily="18" charset="0"/>
                <a:cs typeface="Times New Roman" panose="02020603050405020304" pitchFamily="18" charset="0"/>
              </a:rPr>
              <a:t>значений: </a:t>
            </a:r>
          </a:p>
          <a:p>
            <a:pPr lvl="2"/>
            <a:r>
              <a:rPr lang="ru-RU" altLang="en-US" dirty="0">
                <a:latin typeface="Times New Roman" panose="02020603050405020304" pitchFamily="18" charset="0"/>
                <a:cs typeface="Times New Roman" panose="02020603050405020304" pitchFamily="18" charset="0"/>
              </a:rPr>
              <a:t>параметры варьирования: количество значений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«ярлыки</a:t>
            </a:r>
            <a:r>
              <a:rPr lang="ru-RU" altLang="en-US" dirty="0" smtClean="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t>
            </a:r>
            <a:r>
              <a:rPr lang="ru-RU" altLang="en-US" dirty="0" smtClean="0">
                <a:latin typeface="Times New Roman" panose="02020603050405020304" pitchFamily="18" charset="0"/>
                <a:cs typeface="Times New Roman" panose="02020603050405020304" pitchFamily="18" charset="0"/>
              </a:rPr>
              <a:t>источник значений; значения извлекаются из:</a:t>
            </a:r>
          </a:p>
          <a:p>
            <a:pPr lvl="3"/>
            <a:r>
              <a:rPr lang="ru-RU" altLang="en-US" dirty="0" smtClean="0">
                <a:latin typeface="Times New Roman" panose="02020603050405020304" pitchFamily="18" charset="0"/>
                <a:cs typeface="Times New Roman" panose="02020603050405020304" pitchFamily="18" charset="0"/>
              </a:rPr>
              <a:t>из </a:t>
            </a:r>
            <a:r>
              <a:rPr lang="ru-RU" altLang="en-US" dirty="0">
                <a:latin typeface="Times New Roman" panose="02020603050405020304" pitchFamily="18" charset="0"/>
                <a:cs typeface="Times New Roman" panose="02020603050405020304" pitchFamily="18" charset="0"/>
              </a:rPr>
              <a:t>корпуса</a:t>
            </a:r>
          </a:p>
          <a:p>
            <a:pPr lvl="3"/>
            <a:r>
              <a:rPr lang="ru-RU" altLang="en-US" dirty="0">
                <a:latin typeface="Times New Roman" panose="02020603050405020304" pitchFamily="18" charset="0"/>
                <a:cs typeface="Times New Roman" panose="02020603050405020304" pitchFamily="18" charset="0"/>
              </a:rPr>
              <a:t>из лексикографических ресурсов</a:t>
            </a:r>
          </a:p>
          <a:p>
            <a:pPr lvl="3"/>
            <a:r>
              <a:rPr lang="ru-RU" altLang="en-US" dirty="0" smtClean="0">
                <a:latin typeface="Times New Roman" panose="02020603050405020304" pitchFamily="18" charset="0"/>
                <a:cs typeface="Times New Roman" panose="02020603050405020304" pitchFamily="18" charset="0"/>
              </a:rPr>
              <a:t>являются </a:t>
            </a:r>
            <a:r>
              <a:rPr lang="ru-RU" altLang="en-US" dirty="0">
                <a:latin typeface="Times New Roman" panose="02020603050405020304" pitchFamily="18" charset="0"/>
                <a:cs typeface="Times New Roman" panose="02020603050405020304" pitchFamily="18" charset="0"/>
              </a:rPr>
              <a:t>результатом </a:t>
            </a:r>
            <a:r>
              <a:rPr lang="en-US" altLang="en-US" dirty="0">
                <a:latin typeface="Times New Roman" panose="02020603050405020304" pitchFamily="18" charset="0"/>
                <a:cs typeface="Times New Roman" panose="02020603050405020304" pitchFamily="18" charset="0"/>
              </a:rPr>
              <a:t>WSI</a:t>
            </a:r>
            <a:endParaRPr lang="ru-RU" altLang="en-US" dirty="0">
              <a:latin typeface="Times New Roman" panose="02020603050405020304" pitchFamily="18" charset="0"/>
              <a:cs typeface="Times New Roman" panose="02020603050405020304" pitchFamily="18" charset="0"/>
            </a:endParaRPr>
          </a:p>
          <a:p>
            <a:pPr lvl="1"/>
            <a:r>
              <a:rPr lang="ru-RU" altLang="en-US" dirty="0">
                <a:latin typeface="Times New Roman" panose="02020603050405020304" pitchFamily="18" charset="0"/>
                <a:cs typeface="Times New Roman" panose="02020603050405020304" pitchFamily="18" charset="0"/>
              </a:rPr>
              <a:t>Признаки: контекст – документы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окно </a:t>
            </a:r>
            <a:r>
              <a:rPr lang="en-US" altLang="en-US" dirty="0">
                <a:latin typeface="Times New Roman" panose="02020603050405020304" pitchFamily="18" charset="0"/>
                <a:cs typeface="Times New Roman" panose="02020603050405020304" pitchFamily="18" charset="0"/>
              </a:rPr>
              <a:t>/ n-</a:t>
            </a:r>
            <a:r>
              <a:rPr lang="ru-RU" altLang="en-US" dirty="0">
                <a:latin typeface="Times New Roman" panose="02020603050405020304" pitchFamily="18" charset="0"/>
                <a:cs typeface="Times New Roman" panose="02020603050405020304" pitchFamily="18" charset="0"/>
              </a:rPr>
              <a:t>граммы</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skip-n-</a:t>
            </a:r>
            <a:r>
              <a:rPr lang="ru-RU" altLang="en-US" dirty="0">
                <a:latin typeface="Times New Roman" panose="02020603050405020304" pitchFamily="18" charset="0"/>
                <a:cs typeface="Times New Roman" panose="02020603050405020304" pitchFamily="18" charset="0"/>
              </a:rPr>
              <a:t>граммы</a:t>
            </a:r>
            <a:r>
              <a:rPr lang="en-US" altLang="en-US" dirty="0">
                <a:latin typeface="Times New Roman" panose="02020603050405020304" pitchFamily="18" charset="0"/>
                <a:cs typeface="Times New Roman" panose="02020603050405020304" pitchFamily="18" charset="0"/>
              </a:rPr>
              <a:t> / </a:t>
            </a:r>
            <a:r>
              <a:rPr lang="ru-RU" altLang="en-US" dirty="0">
                <a:latin typeface="Times New Roman" panose="02020603050405020304" pitchFamily="18" charset="0"/>
                <a:cs typeface="Times New Roman" panose="02020603050405020304" pitchFamily="18" charset="0"/>
              </a:rPr>
              <a:t>дополнительные фильтры или признаки – части речи </a:t>
            </a:r>
            <a:r>
              <a:rPr lang="en-US" altLang="en-US" dirty="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 синтаксические отношения</a:t>
            </a:r>
            <a:endParaRPr lang="en-US" alt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9F3F155D-0ED5-43D3-9E59-1AF283AE9E07}"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20</a:t>
            </a:fld>
            <a:endParaRPr lang="ru-RU"/>
          </a:p>
        </p:txBody>
      </p:sp>
      <p:sp>
        <p:nvSpPr>
          <p:cNvPr id="14" name="Title 1"/>
          <p:cNvSpPr txBox="1">
            <a:spLocks/>
          </p:cNvSpPr>
          <p:nvPr/>
        </p:nvSpPr>
        <p:spPr>
          <a:xfrm>
            <a:off x="1763688" y="-4762"/>
            <a:ext cx="708279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Параметры задачи. Резюме</a:t>
            </a:r>
          </a:p>
        </p:txBody>
      </p:sp>
    </p:spTree>
    <p:extLst>
      <p:ext uri="{BB962C8B-B14F-4D97-AF65-F5344CB8AC3E}">
        <p14:creationId xmlns:p14="http://schemas.microsoft.com/office/powerpoint/2010/main" val="137705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a:bodyPr>
          <a:lstStyle/>
          <a:p>
            <a:pPr lvl="1"/>
            <a:r>
              <a:rPr lang="ru-RU" altLang="en-US" dirty="0">
                <a:latin typeface="Times New Roman" panose="02020603050405020304" pitchFamily="18" charset="0"/>
                <a:cs typeface="Times New Roman" panose="02020603050405020304" pitchFamily="18" charset="0"/>
              </a:rPr>
              <a:t>Подзадачи:</a:t>
            </a:r>
          </a:p>
          <a:p>
            <a:pPr lvl="2"/>
            <a:r>
              <a:rPr lang="ru-RU" altLang="en-US" dirty="0">
                <a:latin typeface="Times New Roman" panose="02020603050405020304" pitchFamily="18" charset="0"/>
                <a:cs typeface="Times New Roman" panose="02020603050405020304" pitchFamily="18" charset="0"/>
              </a:rPr>
              <a:t>Выбрать максимально информативные признаки для классификации </a:t>
            </a:r>
            <a:r>
              <a:rPr lang="en-US" altLang="en-US" dirty="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 кластеризации </a:t>
            </a:r>
            <a:r>
              <a:rPr lang="en-US" altLang="en-US" dirty="0">
                <a:latin typeface="Times New Roman" panose="02020603050405020304" pitchFamily="18" charset="0"/>
                <a:cs typeface="Times New Roman" panose="02020603050405020304" pitchFamily="18" charset="0"/>
              </a:rPr>
              <a:t>/ </a:t>
            </a:r>
            <a:r>
              <a:rPr lang="ru-RU" altLang="en-US" dirty="0">
                <a:latin typeface="Times New Roman" panose="02020603050405020304" pitchFamily="18" charset="0"/>
                <a:cs typeface="Times New Roman" panose="02020603050405020304" pitchFamily="18" charset="0"/>
              </a:rPr>
              <a:t>вычисления близости</a:t>
            </a:r>
          </a:p>
          <a:p>
            <a:pPr lvl="2"/>
            <a:r>
              <a:rPr lang="ru-RU" altLang="en-US" dirty="0" smtClean="0">
                <a:latin typeface="Times New Roman" panose="02020603050405020304" pitchFamily="18" charset="0"/>
                <a:cs typeface="Times New Roman" panose="02020603050405020304" pitchFamily="18" charset="0"/>
              </a:rPr>
              <a:t>меры </a:t>
            </a:r>
            <a:r>
              <a:rPr lang="ru-RU" altLang="en-US" dirty="0">
                <a:latin typeface="Times New Roman" panose="02020603050405020304" pitchFamily="18" charset="0"/>
                <a:cs typeface="Times New Roman" panose="02020603050405020304" pitchFamily="18" charset="0"/>
              </a:rPr>
              <a:t>ассоциативной связи, </a:t>
            </a:r>
            <a:r>
              <a:rPr lang="ru-RU" altLang="en-US" dirty="0" err="1">
                <a:latin typeface="Times New Roman" panose="02020603050405020304" pitchFamily="18" charset="0"/>
                <a:cs typeface="Times New Roman" panose="02020603050405020304" pitchFamily="18" charset="0"/>
              </a:rPr>
              <a:t>коллокации</a:t>
            </a:r>
            <a:endParaRPr lang="ru-RU" altLang="en-US" dirty="0">
              <a:latin typeface="Times New Roman" panose="02020603050405020304" pitchFamily="18" charset="0"/>
              <a:cs typeface="Times New Roman" panose="02020603050405020304" pitchFamily="18" charset="0"/>
            </a:endParaRPr>
          </a:p>
          <a:p>
            <a:pPr lvl="2"/>
            <a:r>
              <a:rPr lang="ru-RU" altLang="en-US" dirty="0" smtClean="0">
                <a:latin typeface="Times New Roman" panose="02020603050405020304" pitchFamily="18" charset="0"/>
                <a:cs typeface="Times New Roman" panose="02020603050405020304" pitchFamily="18" charset="0"/>
              </a:rPr>
              <a:t>выбрать </a:t>
            </a:r>
            <a:r>
              <a:rPr lang="ru-RU" altLang="en-US" dirty="0">
                <a:latin typeface="Times New Roman" panose="02020603050405020304" pitchFamily="18" charset="0"/>
                <a:cs typeface="Times New Roman" panose="02020603050405020304" pitchFamily="18" charset="0"/>
              </a:rPr>
              <a:t>подходящий лексикографический источник</a:t>
            </a:r>
          </a:p>
          <a:p>
            <a:pPr lvl="2"/>
            <a:r>
              <a:rPr lang="ru-RU" altLang="en-US" dirty="0" smtClean="0">
                <a:latin typeface="Times New Roman" panose="02020603050405020304" pitchFamily="18" charset="0"/>
                <a:cs typeface="Times New Roman" panose="02020603050405020304" pitchFamily="18" charset="0"/>
              </a:rPr>
              <a:t>предложить </a:t>
            </a:r>
            <a:r>
              <a:rPr lang="ru-RU" altLang="en-US" b="1" dirty="0">
                <a:latin typeface="Times New Roman" panose="02020603050405020304" pitchFamily="18" charset="0"/>
                <a:cs typeface="Times New Roman" panose="02020603050405020304" pitchFamily="18" charset="0"/>
              </a:rPr>
              <a:t>модель для вычисления семантической близости</a:t>
            </a:r>
          </a:p>
          <a:p>
            <a:pPr lvl="2"/>
            <a:endParaRPr lang="en-US" altLang="en-US" dirty="0"/>
          </a:p>
        </p:txBody>
      </p:sp>
      <p:sp>
        <p:nvSpPr>
          <p:cNvPr id="2" name="Date Placeholder 1"/>
          <p:cNvSpPr>
            <a:spLocks noGrp="1"/>
          </p:cNvSpPr>
          <p:nvPr>
            <p:ph type="dt" sz="half" idx="11"/>
          </p:nvPr>
        </p:nvSpPr>
        <p:spPr/>
        <p:txBody>
          <a:bodyPr/>
          <a:lstStyle/>
          <a:p>
            <a:fld id="{784E5BA5-0966-41D4-9814-7A80793DB4A0}"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21</a:t>
            </a:fld>
            <a:endParaRPr lang="ru-RU"/>
          </a:p>
        </p:txBody>
      </p:sp>
      <p:sp>
        <p:nvSpPr>
          <p:cNvPr id="14" name="Title 1"/>
          <p:cNvSpPr txBox="1">
            <a:spLocks/>
          </p:cNvSpPr>
          <p:nvPr/>
        </p:nvSpPr>
        <p:spPr>
          <a:xfrm>
            <a:off x="1835696" y="33783"/>
            <a:ext cx="708279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 </a:t>
            </a:r>
            <a:r>
              <a:rPr lang="ru-RU" sz="3600" dirty="0"/>
              <a:t>Параметры задачи. Резюме</a:t>
            </a:r>
          </a:p>
        </p:txBody>
      </p:sp>
    </p:spTree>
    <p:extLst>
      <p:ext uri="{BB962C8B-B14F-4D97-AF65-F5344CB8AC3E}">
        <p14:creationId xmlns:p14="http://schemas.microsoft.com/office/powerpoint/2010/main" val="211895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pPr marL="0" indent="0">
              <a:buNone/>
            </a:pPr>
            <a:r>
              <a:rPr lang="ru-RU" dirty="0">
                <a:latin typeface="Times New Roman" panose="02020603050405020304" pitchFamily="18" charset="0"/>
                <a:cs typeface="Times New Roman" panose="02020603050405020304" pitchFamily="18" charset="0"/>
              </a:rPr>
              <a:t>Для извлечения признаков при обучении можно использовать:</a:t>
            </a:r>
          </a:p>
          <a:p>
            <a:pPr marL="0" indent="0">
              <a:buNone/>
            </a:pPr>
            <a:r>
              <a:rPr lang="ru-RU" dirty="0">
                <a:latin typeface="Times New Roman" panose="02020603050405020304" pitchFamily="18" charset="0"/>
                <a:cs typeface="Times New Roman" panose="02020603050405020304" pitchFamily="18" charset="0"/>
              </a:rPr>
              <a:t>(а) лексикографические ресурсы (словарные толкования, тезаурусы и т.п.)</a:t>
            </a:r>
          </a:p>
          <a:p>
            <a:pPr marL="0" indent="0">
              <a:buNone/>
            </a:pPr>
            <a:r>
              <a:rPr lang="ru-RU" dirty="0">
                <a:latin typeface="Times New Roman" panose="02020603050405020304" pitchFamily="18" charset="0"/>
                <a:cs typeface="Times New Roman" panose="02020603050405020304" pitchFamily="18" charset="0"/>
              </a:rPr>
              <a:t>(б) базы знаний</a:t>
            </a:r>
          </a:p>
          <a:p>
            <a:pPr marL="0" indent="0">
              <a:buNone/>
            </a:pPr>
            <a:r>
              <a:rPr lang="ru-RU" dirty="0">
                <a:latin typeface="Times New Roman" panose="02020603050405020304" pitchFamily="18" charset="0"/>
                <a:cs typeface="Times New Roman" panose="02020603050405020304" pitchFamily="18" charset="0"/>
              </a:rPr>
              <a:t>(в) корпуса</a:t>
            </a:r>
          </a:p>
          <a:p>
            <a:pPr marL="0" indent="0">
              <a:buNone/>
            </a:pPr>
            <a:r>
              <a:rPr lang="ru-RU" dirty="0">
                <a:latin typeface="Times New Roman" panose="02020603050405020304" pitchFamily="18" charset="0"/>
                <a:cs typeface="Times New Roman" panose="02020603050405020304" pitchFamily="18" charset="0"/>
              </a:rPr>
              <a:t>(г) переводы на другой язык</a:t>
            </a:r>
          </a:p>
        </p:txBody>
      </p:sp>
      <p:sp>
        <p:nvSpPr>
          <p:cNvPr id="15" name="Title 1"/>
          <p:cNvSpPr>
            <a:spLocks noGrp="1"/>
          </p:cNvSpPr>
          <p:nvPr>
            <p:ph type="title"/>
          </p:nvPr>
        </p:nvSpPr>
        <p:spPr/>
        <p:txBody>
          <a:bodyPr>
            <a:noAutofit/>
          </a:bodyPr>
          <a:lstStyle/>
          <a:p>
            <a:r>
              <a:rPr lang="en-US" sz="3600" dirty="0"/>
              <a:t> </a:t>
            </a:r>
            <a:r>
              <a:rPr lang="ru-RU" sz="3600" dirty="0"/>
              <a:t>Введение. Постановка задачи</a:t>
            </a:r>
          </a:p>
        </p:txBody>
      </p:sp>
      <p:sp>
        <p:nvSpPr>
          <p:cNvPr id="2" name="Date Placeholder 1"/>
          <p:cNvSpPr>
            <a:spLocks noGrp="1"/>
          </p:cNvSpPr>
          <p:nvPr>
            <p:ph type="dt" sz="half" idx="11"/>
          </p:nvPr>
        </p:nvSpPr>
        <p:spPr/>
        <p:txBody>
          <a:bodyPr/>
          <a:lstStyle/>
          <a:p>
            <a:fld id="{B34757AE-11CF-45AA-8349-A4E46F25B328}"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22</a:t>
            </a:fld>
            <a:endParaRPr lang="ru-RU"/>
          </a:p>
        </p:txBody>
      </p:sp>
    </p:spTree>
    <p:extLst>
      <p:ext uri="{BB962C8B-B14F-4D97-AF65-F5344CB8AC3E}">
        <p14:creationId xmlns:p14="http://schemas.microsoft.com/office/powerpoint/2010/main" val="3671002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normAutofit/>
          </a:bodyPr>
          <a:lstStyle/>
          <a:p>
            <a:pPr marL="0" indent="0">
              <a:buNone/>
            </a:pPr>
            <a:r>
              <a:rPr lang="ru-RU" dirty="0">
                <a:latin typeface="Times New Roman" panose="02020603050405020304" pitchFamily="18" charset="0"/>
                <a:cs typeface="Times New Roman" panose="02020603050405020304" pitchFamily="18" charset="0"/>
              </a:rPr>
              <a:t>Для определения весов признаков можно использовать:</a:t>
            </a:r>
          </a:p>
          <a:p>
            <a:pPr marL="0" indent="0">
              <a:buNone/>
            </a:pPr>
            <a:r>
              <a:rPr lang="ru-RU" dirty="0">
                <a:latin typeface="Times New Roman" panose="02020603050405020304" pitchFamily="18" charset="0"/>
                <a:cs typeface="Times New Roman" panose="02020603050405020304" pitchFamily="18" charset="0"/>
              </a:rPr>
              <a:t>(а) модель </a:t>
            </a:r>
            <a:r>
              <a:rPr lang="en-US" dirty="0">
                <a:latin typeface="Times New Roman" panose="02020603050405020304" pitchFamily="18" charset="0"/>
                <a:cs typeface="Times New Roman" panose="02020603050405020304" pitchFamily="18" charset="0"/>
              </a:rPr>
              <a:t>IR</a:t>
            </a:r>
            <a:r>
              <a:rPr lang="ru-RU"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tf.idf</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 </a:t>
            </a:r>
            <a:r>
              <a:rPr lang="ru-RU" dirty="0" smtClean="0">
                <a:latin typeface="Times New Roman" panose="02020603050405020304" pitchFamily="18" charset="0"/>
                <a:cs typeface="Times New Roman" panose="02020603050405020304" pitchFamily="18" charset="0"/>
              </a:rPr>
              <a:t>меры </a:t>
            </a:r>
            <a:r>
              <a:rPr lang="ru-RU" dirty="0">
                <a:latin typeface="Times New Roman" panose="02020603050405020304" pitchFamily="18" charset="0"/>
                <a:cs typeface="Times New Roman" panose="02020603050405020304" pitchFamily="18" charset="0"/>
              </a:rPr>
              <a:t>ассоциативной связи</a:t>
            </a:r>
          </a:p>
          <a:p>
            <a:pPr marL="0" indent="0">
              <a:buNone/>
            </a:pPr>
            <a:r>
              <a:rPr lang="ru-RU" dirty="0">
                <a:latin typeface="Times New Roman" panose="02020603050405020304" pitchFamily="18" charset="0"/>
                <a:cs typeface="Times New Roman" panose="02020603050405020304" pitchFamily="18" charset="0"/>
              </a:rPr>
              <a:t>(в) </a:t>
            </a:r>
            <a:r>
              <a:rPr lang="ru-RU" dirty="0" err="1">
                <a:latin typeface="Times New Roman" panose="02020603050405020304" pitchFamily="18" charset="0"/>
                <a:cs typeface="Times New Roman" panose="02020603050405020304" pitchFamily="18" charset="0"/>
              </a:rPr>
              <a:t>графовые</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модели</a:t>
            </a:r>
          </a:p>
          <a:p>
            <a:pPr marL="0" indent="0">
              <a:buNone/>
            </a:pPr>
            <a:endParaRPr lang="ru-RU" dirty="0" smtClean="0">
              <a:latin typeface="Times New Roman" panose="02020603050405020304" pitchFamily="18" charset="0"/>
              <a:cs typeface="Times New Roman" panose="02020603050405020304" pitchFamily="18" charset="0"/>
            </a:endParaRPr>
          </a:p>
          <a:p>
            <a:pPr marL="0" indent="0">
              <a:buNone/>
            </a:pPr>
            <a:r>
              <a:rPr lang="ru-RU" dirty="0" smtClean="0">
                <a:latin typeface="Times New Roman" panose="02020603050405020304" pitchFamily="18" charset="0"/>
                <a:cs typeface="Times New Roman" panose="02020603050405020304" pitchFamily="18" charset="0"/>
              </a:rPr>
              <a:t>В качестве признаков можно использовать </a:t>
            </a:r>
            <a:r>
              <a:rPr lang="ru-RU" dirty="0" err="1" smtClean="0">
                <a:latin typeface="Times New Roman" panose="02020603050405020304" pitchFamily="18" charset="0"/>
                <a:cs typeface="Times New Roman" panose="02020603050405020304" pitchFamily="18" charset="0"/>
              </a:rPr>
              <a:t>эмбеддинги</a:t>
            </a:r>
            <a:endParaRPr lang="ru-RU" dirty="0">
              <a:latin typeface="Times New Roman" panose="02020603050405020304" pitchFamily="18" charset="0"/>
              <a:cs typeface="Times New Roman" panose="02020603050405020304" pitchFamily="18" charset="0"/>
            </a:endParaRPr>
          </a:p>
          <a:p>
            <a:pPr marL="0" indent="0">
              <a:buNone/>
            </a:pPr>
            <a:endParaRPr lang="ru-RU" dirty="0">
              <a:latin typeface="Times New Roman" panose="02020603050405020304" pitchFamily="18" charset="0"/>
              <a:cs typeface="Times New Roman" panose="02020603050405020304" pitchFamily="18" charset="0"/>
            </a:endParaRPr>
          </a:p>
        </p:txBody>
      </p:sp>
      <p:sp>
        <p:nvSpPr>
          <p:cNvPr id="15" name="Title 1"/>
          <p:cNvSpPr>
            <a:spLocks noGrp="1"/>
          </p:cNvSpPr>
          <p:nvPr>
            <p:ph type="title"/>
          </p:nvPr>
        </p:nvSpPr>
        <p:spPr/>
        <p:txBody>
          <a:bodyPr>
            <a:noAutofit/>
          </a:bodyPr>
          <a:lstStyle/>
          <a:p>
            <a:r>
              <a:rPr lang="en-US" sz="3600" dirty="0"/>
              <a:t> 	</a:t>
            </a:r>
            <a:r>
              <a:rPr lang="ru-RU" sz="3600" dirty="0"/>
              <a:t>Введение. Постановка задачи</a:t>
            </a:r>
          </a:p>
        </p:txBody>
      </p:sp>
      <p:sp>
        <p:nvSpPr>
          <p:cNvPr id="2" name="Date Placeholder 1"/>
          <p:cNvSpPr>
            <a:spLocks noGrp="1"/>
          </p:cNvSpPr>
          <p:nvPr>
            <p:ph type="dt" sz="half" idx="11"/>
          </p:nvPr>
        </p:nvSpPr>
        <p:spPr/>
        <p:txBody>
          <a:bodyPr/>
          <a:lstStyle/>
          <a:p>
            <a:fld id="{2F61B176-4451-4270-8749-D4BAE5AA2269}"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23</a:t>
            </a:fld>
            <a:endParaRPr lang="ru-RU"/>
          </a:p>
        </p:txBody>
      </p:sp>
    </p:spTree>
    <p:extLst>
      <p:ext uri="{BB962C8B-B14F-4D97-AF65-F5344CB8AC3E}">
        <p14:creationId xmlns:p14="http://schemas.microsoft.com/office/powerpoint/2010/main" val="2993697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5" name="Rectangle 3"/>
          <p:cNvSpPr>
            <a:spLocks noGrp="1" noChangeArrowheads="1"/>
          </p:cNvSpPr>
          <p:nvPr>
            <p:ph sz="quarter" idx="10"/>
          </p:nvPr>
        </p:nvSpPr>
        <p:spPr/>
        <p:txBody>
          <a:bodyPr>
            <a:normAutofit fontScale="92500" lnSpcReduction="10000"/>
          </a:bodyPr>
          <a:lstStyle/>
          <a:p>
            <a:r>
              <a:rPr lang="ru-RU" dirty="0">
                <a:latin typeface="Times New Roman" panose="02020603050405020304" pitchFamily="18" charset="0"/>
                <a:cs typeface="Times New Roman" panose="02020603050405020304" pitchFamily="18" charset="0"/>
              </a:rPr>
              <a:t>Два варианта постановки задачи:</a:t>
            </a:r>
          </a:p>
          <a:p>
            <a:pPr lvl="1">
              <a:buFont typeface="Wingdings" panose="05000000000000000000" pitchFamily="2" charset="2"/>
              <a:buChar char="§"/>
            </a:pPr>
            <a:r>
              <a:rPr lang="ru-RU" dirty="0" err="1">
                <a:latin typeface="Times New Roman" panose="02020603050405020304" pitchFamily="18" charset="0"/>
                <a:cs typeface="Times New Roman" panose="02020603050405020304" pitchFamily="18" charset="0"/>
              </a:rPr>
              <a:t>тагетированное</a:t>
            </a:r>
            <a:r>
              <a:rPr lang="ru-RU" dirty="0">
                <a:latin typeface="Times New Roman" panose="02020603050405020304" pitchFamily="18" charset="0"/>
                <a:cs typeface="Times New Roman" panose="02020603050405020304" pitchFamily="18" charset="0"/>
              </a:rPr>
              <a:t> – разрешение омонимии для единственного слова</a:t>
            </a:r>
            <a:r>
              <a:rPr lang="en-US" dirty="0">
                <a:latin typeface="Times New Roman" panose="02020603050405020304" pitchFamily="18" charset="0"/>
                <a:cs typeface="Times New Roman" panose="02020603050405020304" pitchFamily="18" charset="0"/>
              </a:rPr>
              <a:t> (Lexical Sample task)</a:t>
            </a:r>
          </a:p>
          <a:p>
            <a:pPr lvl="1"/>
            <a:r>
              <a:rPr lang="ru-RU" sz="2400" dirty="0">
                <a:latin typeface="Times New Roman" panose="02020603050405020304" pitchFamily="18" charset="0"/>
                <a:cs typeface="Times New Roman" panose="02020603050405020304" pitchFamily="18" charset="0"/>
              </a:rPr>
              <a:t>небольшое заранее определенное множество слов</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line, plant</a:t>
            </a:r>
            <a:r>
              <a:rPr lang="en-US" sz="2400" dirty="0">
                <a:latin typeface="Times New Roman" panose="02020603050405020304" pitchFamily="18" charset="0"/>
                <a:cs typeface="Times New Roman" panose="02020603050405020304" pitchFamily="18" charset="0"/>
              </a:rPr>
              <a:t>)</a:t>
            </a:r>
          </a:p>
          <a:p>
            <a:pPr lvl="1"/>
            <a:r>
              <a:rPr lang="ru-RU" sz="2400" dirty="0">
                <a:latin typeface="Times New Roman" panose="02020603050405020304" pitchFamily="18" charset="0"/>
                <a:cs typeface="Times New Roman" panose="02020603050405020304" pitchFamily="18" charset="0"/>
              </a:rPr>
              <a:t>набор значений для каждого из этих слов</a:t>
            </a:r>
          </a:p>
          <a:p>
            <a:pPr lvl="1"/>
            <a:r>
              <a:rPr lang="ru-RU" sz="2400" dirty="0">
                <a:latin typeface="Times New Roman" panose="02020603050405020304" pitchFamily="18" charset="0"/>
                <a:cs typeface="Times New Roman" panose="02020603050405020304" pitchFamily="18" charset="0"/>
              </a:rPr>
              <a:t>можно натренировать классификатор для каждого из слов</a:t>
            </a:r>
            <a:endParaRPr lang="en-US" sz="24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ru-RU" sz="3100" dirty="0">
                <a:latin typeface="Times New Roman" panose="02020603050405020304" pitchFamily="18" charset="0"/>
                <a:cs typeface="Times New Roman" panose="02020603050405020304" pitchFamily="18" charset="0"/>
              </a:rPr>
              <a:t>сплошное – для всех знаменательных слов </a:t>
            </a:r>
            <a:endParaRPr lang="en-US" sz="31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значение приписывается каждому слову в предложении</a:t>
            </a:r>
            <a:endParaRPr lang="en-US" sz="24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нужен словарь, где у каждого слова есть набор значений</a:t>
            </a:r>
            <a:endParaRPr lang="en-US" sz="2400" dirty="0">
              <a:latin typeface="Times New Roman" panose="02020603050405020304" pitchFamily="18" charset="0"/>
              <a:cs typeface="Times New Roman" panose="02020603050405020304" pitchFamily="18" charset="0"/>
            </a:endParaRPr>
          </a:p>
          <a:p>
            <a:pPr lvl="1"/>
            <a:r>
              <a:rPr lang="ru-RU" sz="2400" dirty="0">
                <a:latin typeface="Times New Roman" panose="02020603050405020304" pitchFamily="18" charset="0"/>
                <a:cs typeface="Times New Roman" panose="02020603050405020304" pitchFamily="18" charset="0"/>
              </a:rPr>
              <a:t>разреженность данных</a:t>
            </a:r>
            <a:endParaRPr lang="en-US" sz="24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5FFD479D-119C-4CB5-B9C3-2BFBC0ABFA5B}"/>
              </a:ext>
            </a:extLst>
          </p:cNvPr>
          <p:cNvSpPr>
            <a:spLocks noGrp="1"/>
          </p:cNvSpPr>
          <p:nvPr>
            <p:ph type="title"/>
          </p:nvPr>
        </p:nvSpPr>
        <p:spPr/>
        <p:txBody>
          <a:bodyPr/>
          <a:lstStyle/>
          <a:p>
            <a:r>
              <a:rPr lang="ru-RU" dirty="0"/>
              <a:t>Постановка задачи</a:t>
            </a:r>
          </a:p>
        </p:txBody>
      </p:sp>
      <p:sp>
        <p:nvSpPr>
          <p:cNvPr id="2" name="Date Placeholder 1"/>
          <p:cNvSpPr>
            <a:spLocks noGrp="1"/>
          </p:cNvSpPr>
          <p:nvPr>
            <p:ph type="dt" sz="half" idx="11"/>
          </p:nvPr>
        </p:nvSpPr>
        <p:spPr/>
        <p:txBody>
          <a:bodyPr/>
          <a:lstStyle/>
          <a:p>
            <a:fld id="{C92683DC-3948-4B12-A6FA-D87CC75559AF}"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24</a:t>
            </a:fld>
            <a:endParaRPr lang="ru-RU"/>
          </a:p>
        </p:txBody>
      </p:sp>
    </p:spTree>
    <p:extLst>
      <p:ext uri="{BB962C8B-B14F-4D97-AF65-F5344CB8AC3E}">
        <p14:creationId xmlns:p14="http://schemas.microsoft.com/office/powerpoint/2010/main" val="318022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5" name="Rectangle 3"/>
          <p:cNvSpPr>
            <a:spLocks noGrp="1" noChangeArrowheads="1"/>
          </p:cNvSpPr>
          <p:nvPr>
            <p:ph sz="quarter" idx="10"/>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Lexical sample task:</a:t>
            </a:r>
          </a:p>
          <a:p>
            <a:pPr lvl="1"/>
            <a:r>
              <a:rPr lang="en-US" i="1" dirty="0">
                <a:latin typeface="Times New Roman" panose="02020603050405020304" pitchFamily="18" charset="0"/>
                <a:cs typeface="Times New Roman" panose="02020603050405020304" pitchFamily="18" charset="0"/>
              </a:rPr>
              <a:t>Line-hard-serve </a:t>
            </a:r>
            <a:r>
              <a:rPr lang="ru-RU" dirty="0">
                <a:latin typeface="Times New Roman" panose="02020603050405020304" pitchFamily="18" charset="0"/>
                <a:cs typeface="Times New Roman" panose="02020603050405020304" pitchFamily="18" charset="0"/>
              </a:rPr>
              <a:t>корпус</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каждый по </a:t>
            </a:r>
            <a:r>
              <a:rPr lang="en-US" dirty="0">
                <a:latin typeface="Times New Roman" panose="02020603050405020304" pitchFamily="18" charset="0"/>
                <a:cs typeface="Times New Roman" panose="02020603050405020304" pitchFamily="18" charset="0"/>
              </a:rPr>
              <a:t>4000</a:t>
            </a:r>
          </a:p>
          <a:p>
            <a:pPr lvl="1"/>
            <a:r>
              <a:rPr lang="en-US" i="1" dirty="0">
                <a:latin typeface="Times New Roman" panose="02020603050405020304" pitchFamily="18" charset="0"/>
                <a:cs typeface="Times New Roman" panose="02020603050405020304" pitchFamily="18" charset="0"/>
              </a:rPr>
              <a:t>Interest</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корпус</a:t>
            </a:r>
            <a:r>
              <a:rPr lang="en-US" dirty="0">
                <a:latin typeface="Times New Roman" panose="02020603050405020304" pitchFamily="18" charset="0"/>
                <a:cs typeface="Times New Roman" panose="02020603050405020304" pitchFamily="18" charset="0"/>
              </a:rPr>
              <a:t> - 2369 </a:t>
            </a:r>
            <a:r>
              <a:rPr lang="ru-RU" dirty="0">
                <a:latin typeface="Times New Roman" panose="02020603050405020304" pitchFamily="18" charset="0"/>
                <a:cs typeface="Times New Roman" panose="02020603050405020304" pitchFamily="18" charset="0"/>
              </a:rPr>
              <a:t>размеченных примеров</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words:</a:t>
            </a:r>
          </a:p>
          <a:p>
            <a:pPr lvl="1"/>
            <a:r>
              <a:rPr lang="ru-RU" dirty="0">
                <a:latin typeface="Times New Roman" panose="02020603050405020304" pitchFamily="18" charset="0"/>
                <a:cs typeface="Times New Roman" panose="02020603050405020304" pitchFamily="18" charset="0"/>
              </a:rPr>
              <a:t>корпус, в котором каждому слову приписан тег-значение в соответствии с каким-то словарем или тезаурусом</a:t>
            </a:r>
            <a:r>
              <a:rPr lang="en-US" dirty="0">
                <a:latin typeface="Times New Roman" panose="02020603050405020304" pitchFamily="18" charset="0"/>
                <a:cs typeface="Times New Roman" panose="02020603050405020304" pitchFamily="18" charset="0"/>
              </a:rPr>
              <a:t>.</a:t>
            </a:r>
          </a:p>
          <a:p>
            <a:pPr lvl="2"/>
            <a:r>
              <a:rPr lang="en-US" dirty="0" err="1">
                <a:latin typeface="Times New Roman" panose="02020603050405020304" pitchFamily="18" charset="0"/>
                <a:cs typeface="Times New Roman" panose="02020603050405020304" pitchFamily="18" charset="0"/>
              </a:rPr>
              <a:t>SemCor</a:t>
            </a:r>
            <a:r>
              <a:rPr lang="en-US" dirty="0">
                <a:latin typeface="Times New Roman" panose="02020603050405020304" pitchFamily="18" charset="0"/>
                <a:cs typeface="Times New Roman" panose="02020603050405020304" pitchFamily="18" charset="0"/>
              </a:rPr>
              <a:t>: 234,000 </a:t>
            </a:r>
            <a:r>
              <a:rPr lang="ru-RU" dirty="0">
                <a:latin typeface="Times New Roman" panose="02020603050405020304" pitchFamily="18" charset="0"/>
                <a:cs typeface="Times New Roman" panose="02020603050405020304" pitchFamily="18" charset="0"/>
              </a:rPr>
              <a:t>слов из</a:t>
            </a:r>
            <a:r>
              <a:rPr lang="en-US" dirty="0">
                <a:latin typeface="Times New Roman" panose="02020603050405020304" pitchFamily="18" charset="0"/>
                <a:cs typeface="Times New Roman" panose="02020603050405020304" pitchFamily="18" charset="0"/>
              </a:rPr>
              <a:t> Brown Corpus, </a:t>
            </a:r>
            <a:r>
              <a:rPr lang="ru-RU" dirty="0">
                <a:latin typeface="Times New Roman" panose="02020603050405020304" pitchFamily="18" charset="0"/>
                <a:cs typeface="Times New Roman" panose="02020603050405020304" pitchFamily="18" charset="0"/>
              </a:rPr>
              <a:t>размеченных вручную в соответствии со значениями по</a:t>
            </a:r>
            <a:r>
              <a:rPr lang="en-US" dirty="0">
                <a:latin typeface="Times New Roman" panose="02020603050405020304" pitchFamily="18" charset="0"/>
                <a:cs typeface="Times New Roman" panose="02020603050405020304" pitchFamily="18" charset="0"/>
              </a:rPr>
              <a:t> WordNet</a:t>
            </a:r>
          </a:p>
          <a:p>
            <a:pPr lvl="2"/>
            <a:r>
              <a:rPr lang="en-US" dirty="0">
                <a:latin typeface="Times New Roman" panose="02020603050405020304" pitchFamily="18" charset="0"/>
                <a:cs typeface="Times New Roman" panose="02020603050405020304" pitchFamily="18" charset="0"/>
              </a:rPr>
              <a:t>SENSEVAL-3 – 2081</a:t>
            </a:r>
            <a:r>
              <a:rPr lang="ru-RU" dirty="0">
                <a:latin typeface="Times New Roman" panose="02020603050405020304" pitchFamily="18" charset="0"/>
                <a:cs typeface="Times New Roman" panose="02020603050405020304" pitchFamily="18" charset="0"/>
              </a:rPr>
              <a:t> размеченных слов</a:t>
            </a:r>
          </a:p>
          <a:p>
            <a:r>
              <a:rPr lang="ru-RU" dirty="0" err="1">
                <a:latin typeface="Times New Roman" panose="02020603050405020304" pitchFamily="18" charset="0"/>
                <a:cs typeface="Times New Roman" panose="02020603050405020304" pitchFamily="18" charset="0"/>
              </a:rPr>
              <a:t>Датасет</a:t>
            </a:r>
            <a:r>
              <a:rPr lang="ru-RU" dirty="0">
                <a:latin typeface="Times New Roman" panose="02020603050405020304" pitchFamily="18" charset="0"/>
                <a:cs typeface="Times New Roman" panose="02020603050405020304" pitchFamily="18" charset="0"/>
              </a:rPr>
              <a:t> для русского: </a:t>
            </a:r>
            <a:r>
              <a:rPr lang="en-US" dirty="0">
                <a:hlinkClick r:id="rId3"/>
              </a:rPr>
              <a:t>http://www.dialog-21.ru/media/1123/panchenkoaetal.pdf</a:t>
            </a:r>
            <a:endParaRPr lang="en-US" dirty="0"/>
          </a:p>
          <a:p>
            <a:r>
              <a:rPr lang="en-US" dirty="0">
                <a:hlinkClick r:id="rId4"/>
              </a:rPr>
              <a:t>https://russe.nlpub.org/</a:t>
            </a:r>
            <a:endParaRPr lang="en-US" dirty="0">
              <a:latin typeface="Times New Roman" panose="02020603050405020304" pitchFamily="18" charset="0"/>
              <a:cs typeface="Times New Roman" panose="02020603050405020304" pitchFamily="18" charset="0"/>
            </a:endParaRPr>
          </a:p>
        </p:txBody>
      </p:sp>
      <p:sp>
        <p:nvSpPr>
          <p:cNvPr id="1421314" name="Rectangle 2"/>
          <p:cNvSpPr>
            <a:spLocks noGrp="1" noChangeArrowheads="1"/>
          </p:cNvSpPr>
          <p:nvPr>
            <p:ph type="title"/>
          </p:nvPr>
        </p:nvSpPr>
        <p:spPr/>
        <p:txBody>
          <a:bodyPr/>
          <a:lstStyle/>
          <a:p>
            <a:r>
              <a:rPr lang="en-US" dirty="0"/>
              <a:t>Supervised WSD:</a:t>
            </a:r>
            <a:r>
              <a:rPr lang="ru-RU" dirty="0"/>
              <a:t> корпуса</a:t>
            </a:r>
            <a:endParaRPr lang="en-US" dirty="0"/>
          </a:p>
        </p:txBody>
      </p:sp>
      <p:sp>
        <p:nvSpPr>
          <p:cNvPr id="2" name="Date Placeholder 1"/>
          <p:cNvSpPr>
            <a:spLocks noGrp="1"/>
          </p:cNvSpPr>
          <p:nvPr>
            <p:ph type="dt" sz="half" idx="11"/>
          </p:nvPr>
        </p:nvSpPr>
        <p:spPr/>
        <p:txBody>
          <a:bodyPr/>
          <a:lstStyle/>
          <a:p>
            <a:fld id="{595BCA0B-47DE-40C4-8F8B-FE1F56A93C7C}"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25</a:t>
            </a:fld>
            <a:endParaRPr lang="ru-RU"/>
          </a:p>
        </p:txBody>
      </p:sp>
    </p:spTree>
    <p:extLst>
      <p:ext uri="{BB962C8B-B14F-4D97-AF65-F5344CB8AC3E}">
        <p14:creationId xmlns:p14="http://schemas.microsoft.com/office/powerpoint/2010/main" val="21694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Содержимое 2"/>
          <p:cNvSpPr>
            <a:spLocks noGrp="1"/>
          </p:cNvSpPr>
          <p:nvPr>
            <p:ph sz="quarter" idx="10"/>
          </p:nvPr>
        </p:nvSpPr>
        <p:spPr/>
        <p:txBody>
          <a:bodyPr>
            <a:normAutofit/>
          </a:bodyPr>
          <a:lstStyle/>
          <a:p>
            <a:pPr marL="914400" lvl="2" indent="0" algn="ctr">
              <a:buNone/>
            </a:pPr>
            <a:r>
              <a:rPr lang="ru-RU" altLang="en-US" sz="4000" b="1" dirty="0">
                <a:latin typeface="Times New Roman" panose="02020603050405020304" pitchFamily="18" charset="0"/>
                <a:cs typeface="Times New Roman" panose="02020603050405020304" pitchFamily="18" charset="0"/>
              </a:rPr>
              <a:t>Разрешение семантической неоднозначности </a:t>
            </a:r>
            <a:endParaRPr lang="en-US" altLang="en-US" sz="4000" b="1" dirty="0">
              <a:latin typeface="Times New Roman" panose="02020603050405020304" pitchFamily="18" charset="0"/>
              <a:cs typeface="Times New Roman" panose="02020603050405020304" pitchFamily="18" charset="0"/>
            </a:endParaRPr>
          </a:p>
          <a:p>
            <a:pPr marL="914400" lvl="2" indent="0" algn="ctr">
              <a:buNone/>
            </a:pPr>
            <a:r>
              <a:rPr lang="ru-RU" altLang="en-US" sz="4000" b="1" dirty="0">
                <a:latin typeface="Times New Roman" panose="02020603050405020304" pitchFamily="18" charset="0"/>
                <a:cs typeface="Times New Roman" panose="02020603050405020304" pitchFamily="18" charset="0"/>
              </a:rPr>
              <a:t>(</a:t>
            </a:r>
            <a:r>
              <a:rPr lang="en-US" altLang="en-US" sz="4000" b="1" dirty="0">
                <a:latin typeface="Times New Roman" panose="02020603050405020304" pitchFamily="18" charset="0"/>
                <a:cs typeface="Times New Roman" panose="02020603050405020304" pitchFamily="18" charset="0"/>
              </a:rPr>
              <a:t>Word sense disambiguation</a:t>
            </a:r>
            <a:r>
              <a:rPr lang="ru-RU" altLang="en-US" sz="4000" b="1" dirty="0">
                <a:latin typeface="Times New Roman" panose="02020603050405020304" pitchFamily="18" charset="0"/>
                <a:cs typeface="Times New Roman" panose="02020603050405020304" pitchFamily="18" charset="0"/>
              </a:rPr>
              <a:t>)</a:t>
            </a:r>
            <a:endParaRPr lang="en-US" altLang="en-US" sz="40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p:txBody>
          <a:bodyPr/>
          <a:lstStyle/>
          <a:p>
            <a:fld id="{C25D9DB7-EFB3-45BE-AE19-5482BED9C235}" type="datetime1">
              <a:rPr lang="ru-RU" smtClean="0"/>
              <a:t>13.12.2019</a:t>
            </a:fld>
            <a:endParaRPr lang="ru-RU"/>
          </a:p>
        </p:txBody>
      </p:sp>
      <p:sp>
        <p:nvSpPr>
          <p:cNvPr id="6" name="Footer Placeholder 5"/>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26</a:t>
            </a:fld>
            <a:endParaRPr lang="ru-RU"/>
          </a:p>
        </p:txBody>
      </p:sp>
      <p:sp>
        <p:nvSpPr>
          <p:cNvPr id="14" name="Title 1"/>
          <p:cNvSpPr txBox="1">
            <a:spLocks/>
          </p:cNvSpPr>
          <p:nvPr/>
        </p:nvSpPr>
        <p:spPr>
          <a:xfrm>
            <a:off x="339194" y="132843"/>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 	</a:t>
            </a:r>
            <a:endParaRPr lang="ru-RU" sz="3600" dirty="0"/>
          </a:p>
        </p:txBody>
      </p:sp>
      <p:sp>
        <p:nvSpPr>
          <p:cNvPr id="3" name="Прямоугольник 2"/>
          <p:cNvSpPr/>
          <p:nvPr/>
        </p:nvSpPr>
        <p:spPr>
          <a:xfrm>
            <a:off x="3062547" y="333528"/>
            <a:ext cx="3132589" cy="707886"/>
          </a:xfrm>
          <a:prstGeom prst="rect">
            <a:avLst/>
          </a:prstGeom>
        </p:spPr>
        <p:txBody>
          <a:bodyPr wrap="none">
            <a:spAutoFit/>
          </a:bodyPr>
          <a:lstStyle/>
          <a:p>
            <a:pPr lvl="2" algn="ctr"/>
            <a:r>
              <a:rPr lang="ru-RU" altLang="en-US" sz="4000" b="1" dirty="0">
                <a:latin typeface="Times New Roman" panose="02020603050405020304" pitchFamily="18" charset="0"/>
                <a:cs typeface="Times New Roman" panose="02020603050405020304" pitchFamily="18" charset="0"/>
              </a:rPr>
              <a:t>Часть 1. </a:t>
            </a:r>
            <a:endParaRPr lang="en-US"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5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3" name="Rectangle 3"/>
          <p:cNvSpPr>
            <a:spLocks noGrp="1" noChangeArrowheads="1"/>
          </p:cNvSpPr>
          <p:nvPr>
            <p:ph sz="quarter" idx="10"/>
          </p:nvPr>
        </p:nvSpPr>
        <p:spPr/>
        <p:txBody>
          <a:bodyPr/>
          <a:lstStyle/>
          <a:p>
            <a:r>
              <a:rPr lang="ru-RU" dirty="0">
                <a:latin typeface="Times New Roman" panose="02020603050405020304" pitchFamily="18" charset="0"/>
                <a:cs typeface="Times New Roman" panose="02020603050405020304" pitchFamily="18" charset="0"/>
              </a:rPr>
              <a:t>Откуда брать множество тегов</a:t>
            </a:r>
            <a:r>
              <a:rPr lang="en-US" dirty="0">
                <a:latin typeface="Times New Roman" panose="02020603050405020304" pitchFamily="18" charset="0"/>
                <a:cs typeface="Times New Roman" panose="02020603050405020304" pitchFamily="18" charset="0"/>
              </a:rPr>
              <a:t>?</a:t>
            </a:r>
          </a:p>
          <a:p>
            <a:pPr marL="457200" lvl="1" indent="0">
              <a:buNone/>
            </a:pPr>
            <a:r>
              <a:rPr lang="ru-RU" dirty="0">
                <a:latin typeface="Times New Roman" panose="02020603050405020304" pitchFamily="18" charset="0"/>
                <a:cs typeface="Times New Roman" panose="02020603050405020304" pitchFamily="18" charset="0"/>
              </a:rPr>
              <a:t>Смыслы, выделенные в словаре</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WordNet </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ja-JP"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bass</a:t>
            </a:r>
            <a:r>
              <a:rPr lang="ja-JP"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8 </a:t>
            </a:r>
            <a:r>
              <a:rPr lang="ru-RU" dirty="0">
                <a:latin typeface="Times New Roman" panose="02020603050405020304" pitchFamily="18" charset="0"/>
                <a:cs typeface="Times New Roman" panose="02020603050405020304" pitchFamily="18" charset="0"/>
              </a:rPr>
              <a:t>возможных тегов</a:t>
            </a:r>
            <a:endParaRPr lang="en-US" dirty="0">
              <a:latin typeface="Times New Roman" panose="02020603050405020304" pitchFamily="18" charset="0"/>
              <a:cs typeface="Times New Roman" panose="02020603050405020304" pitchFamily="18" charset="0"/>
            </a:endParaRPr>
          </a:p>
        </p:txBody>
      </p:sp>
      <p:sp>
        <p:nvSpPr>
          <p:cNvPr id="1438722" name="Rectangle 2"/>
          <p:cNvSpPr>
            <a:spLocks noGrp="1" noChangeArrowheads="1"/>
          </p:cNvSpPr>
          <p:nvPr>
            <p:ph type="title"/>
          </p:nvPr>
        </p:nvSpPr>
        <p:spPr/>
        <p:txBody>
          <a:bodyPr/>
          <a:lstStyle/>
          <a:p>
            <a:r>
              <a:rPr lang="en-US"/>
              <a:t>Supervised WSD 1: WSD Tags</a:t>
            </a:r>
          </a:p>
        </p:txBody>
      </p:sp>
      <p:sp>
        <p:nvSpPr>
          <p:cNvPr id="2" name="Date Placeholder 1"/>
          <p:cNvSpPr>
            <a:spLocks noGrp="1"/>
          </p:cNvSpPr>
          <p:nvPr>
            <p:ph type="dt" sz="half" idx="11"/>
          </p:nvPr>
        </p:nvSpPr>
        <p:spPr/>
        <p:txBody>
          <a:bodyPr/>
          <a:lstStyle/>
          <a:p>
            <a:fld id="{013E40E6-B12F-4390-8270-D654C06049CC}"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27</a:t>
            </a:fld>
            <a:endParaRPr lang="ru-RU"/>
          </a:p>
        </p:txBody>
      </p:sp>
    </p:spTree>
    <p:extLst>
      <p:ext uri="{BB962C8B-B14F-4D97-AF65-F5344CB8AC3E}">
        <p14:creationId xmlns:p14="http://schemas.microsoft.com/office/powerpoint/2010/main" val="4009968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Rectangle 3"/>
          <p:cNvSpPr>
            <a:spLocks noGrp="1" noChangeArrowheads="1"/>
          </p:cNvSpPr>
          <p:nvPr>
            <p:ph sz="quarter" idx="10"/>
          </p:nvPr>
        </p:nvSpPr>
        <p:spPr/>
        <p:txBody>
          <a:bodyPr>
            <a:normAutofit/>
          </a:bodyPr>
          <a:lstStyle/>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(the lowest part of the musical range)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 part - (the lowest part in polyphonic  music)</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basso - (an adult male singer with the lowest voice)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sea bass, bass - (flesh of lean-fleshed saltwater fish of the family </a:t>
            </a:r>
            <a:r>
              <a:rPr lang="en-US" sz="2200" dirty="0" err="1">
                <a:latin typeface="Times New Roman" panose="02020603050405020304" pitchFamily="18" charset="0"/>
                <a:cs typeface="Times New Roman" panose="02020603050405020304" pitchFamily="18" charset="0"/>
              </a:rPr>
              <a:t>Serranidae</a:t>
            </a:r>
            <a:r>
              <a:rPr lang="en-US" sz="2200" dirty="0">
                <a:latin typeface="Times New Roman" panose="02020603050405020304" pitchFamily="18" charset="0"/>
                <a:cs typeface="Times New Roman" panose="02020603050405020304" pitchFamily="18" charset="0"/>
              </a:rPr>
              <a:t>)</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freshwater bass, bass - (any of various North American lean-fleshed freshwater fishes especially of the genus </a:t>
            </a:r>
            <a:r>
              <a:rPr lang="en-US" sz="2200" dirty="0" err="1">
                <a:latin typeface="Times New Roman" panose="02020603050405020304" pitchFamily="18" charset="0"/>
                <a:cs typeface="Times New Roman" panose="02020603050405020304" pitchFamily="18" charset="0"/>
              </a:rPr>
              <a:t>Micropterus</a:t>
            </a:r>
            <a:r>
              <a:rPr lang="en-US" sz="2200" dirty="0">
                <a:latin typeface="Times New Roman" panose="02020603050405020304" pitchFamily="18" charset="0"/>
                <a:cs typeface="Times New Roman" panose="02020603050405020304" pitchFamily="18" charset="0"/>
              </a:rPr>
              <a:t>)</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bass voice, basso - (the lowest adult male singing voice)</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(the member with the lowest range of a family of musical instruments)</a:t>
            </a:r>
          </a:p>
          <a:p>
            <a:pPr>
              <a:lnSpc>
                <a:spcPct val="80000"/>
              </a:lnSpc>
              <a:buFontTx/>
              <a:buAutoNum type="arabicPeriod"/>
            </a:pPr>
            <a:r>
              <a:rPr lang="en-US" sz="2200" dirty="0">
                <a:latin typeface="Times New Roman" panose="02020603050405020304" pitchFamily="18" charset="0"/>
                <a:cs typeface="Times New Roman" panose="02020603050405020304" pitchFamily="18" charset="0"/>
              </a:rPr>
              <a:t>bass - (nontechnical name for any of numerous edible  marine and freshwater spiny-finned fishes)</a:t>
            </a:r>
          </a:p>
          <a:p>
            <a:pPr>
              <a:lnSpc>
                <a:spcPct val="80000"/>
              </a:lnSpc>
              <a:buFontTx/>
              <a:buAutoNum type="arabicPeriod"/>
            </a:pPr>
            <a:endParaRPr lang="en-US" sz="1400" dirty="0"/>
          </a:p>
        </p:txBody>
      </p:sp>
      <p:sp>
        <p:nvSpPr>
          <p:cNvPr id="1440770" name="Rectangle 2"/>
          <p:cNvSpPr>
            <a:spLocks noGrp="1" noChangeArrowheads="1"/>
          </p:cNvSpPr>
          <p:nvPr>
            <p:ph type="title"/>
          </p:nvPr>
        </p:nvSpPr>
        <p:spPr/>
        <p:txBody>
          <a:bodyPr/>
          <a:lstStyle/>
          <a:p>
            <a:r>
              <a:rPr lang="en-US" dirty="0"/>
              <a:t>8 senses of “bass” in WordNet</a:t>
            </a:r>
          </a:p>
        </p:txBody>
      </p:sp>
      <p:sp>
        <p:nvSpPr>
          <p:cNvPr id="2" name="Date Placeholder 1"/>
          <p:cNvSpPr>
            <a:spLocks noGrp="1"/>
          </p:cNvSpPr>
          <p:nvPr>
            <p:ph type="dt" sz="half" idx="11"/>
          </p:nvPr>
        </p:nvSpPr>
        <p:spPr/>
        <p:txBody>
          <a:bodyPr/>
          <a:lstStyle/>
          <a:p>
            <a:fld id="{8EFD3F76-7991-42D0-8754-506CA927CF01}"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28</a:t>
            </a:fld>
            <a:endParaRPr lang="ru-RU"/>
          </a:p>
        </p:txBody>
      </p:sp>
    </p:spTree>
    <p:extLst>
      <p:ext uri="{BB962C8B-B14F-4D97-AF65-F5344CB8AC3E}">
        <p14:creationId xmlns:p14="http://schemas.microsoft.com/office/powerpoint/2010/main" val="2426751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44319-FD62-45C9-924C-FE8A51C764FB}"/>
              </a:ext>
            </a:extLst>
          </p:cNvPr>
          <p:cNvSpPr>
            <a:spLocks noGrp="1"/>
          </p:cNvSpPr>
          <p:nvPr>
            <p:ph sz="quarter" idx="10"/>
          </p:nvPr>
        </p:nvSpPr>
        <p:spPr/>
        <p:txBody>
          <a:bodyPr/>
          <a:lstStyle/>
          <a:p>
            <a:endParaRPr lang="ru-RU" dirty="0"/>
          </a:p>
        </p:txBody>
      </p:sp>
      <p:sp>
        <p:nvSpPr>
          <p:cNvPr id="1419266" name="Rectangle 2"/>
          <p:cNvSpPr>
            <a:spLocks noGrp="1" noChangeArrowheads="1"/>
          </p:cNvSpPr>
          <p:nvPr>
            <p:ph type="title"/>
          </p:nvPr>
        </p:nvSpPr>
        <p:spPr/>
        <p:txBody>
          <a:bodyPr/>
          <a:lstStyle/>
          <a:p>
            <a:r>
              <a:rPr lang="en-US"/>
              <a:t>Inventory of sense tags for </a:t>
            </a:r>
            <a:r>
              <a:rPr lang="en-US" i="1"/>
              <a:t>bass</a:t>
            </a:r>
            <a:endParaRPr lang="en-US"/>
          </a:p>
        </p:txBody>
      </p:sp>
      <p:sp>
        <p:nvSpPr>
          <p:cNvPr id="2" name="Date Placeholder 1"/>
          <p:cNvSpPr>
            <a:spLocks noGrp="1"/>
          </p:cNvSpPr>
          <p:nvPr>
            <p:ph type="dt" sz="half" idx="11"/>
          </p:nvPr>
        </p:nvSpPr>
        <p:spPr/>
        <p:txBody>
          <a:bodyPr/>
          <a:lstStyle/>
          <a:p>
            <a:fld id="{C16701BF-B933-4E4D-BFEE-8F26A442F188}" type="datetime1">
              <a:rPr lang="ru-RU" smtClean="0"/>
              <a:t>13.12.2019</a:t>
            </a:fld>
            <a:endParaRPr lang="ru-RU"/>
          </a:p>
        </p:txBody>
      </p:sp>
      <p:sp>
        <p:nvSpPr>
          <p:cNvPr id="5" name="Footer Placeholder 4"/>
          <p:cNvSpPr>
            <a:spLocks noGrp="1"/>
          </p:cNvSpPr>
          <p:nvPr>
            <p:ph type="ftr" sz="quarter" idx="12"/>
          </p:nvPr>
        </p:nvSpPr>
        <p:spPr/>
        <p:txBody>
          <a:bodyPr/>
          <a:lstStyle/>
          <a:p>
            <a:r>
              <a:rPr lang="ru-RU"/>
              <a:t>Автоматическая обработка текста 2. 2019 ВШЭ. С.Ю.Толдова</a:t>
            </a:r>
          </a:p>
        </p:txBody>
      </p:sp>
      <p:sp>
        <p:nvSpPr>
          <p:cNvPr id="4" name="Slide Number Placeholder 3"/>
          <p:cNvSpPr>
            <a:spLocks noGrp="1"/>
          </p:cNvSpPr>
          <p:nvPr>
            <p:ph type="sldNum" sz="quarter" idx="13"/>
          </p:nvPr>
        </p:nvSpPr>
        <p:spPr/>
        <p:txBody>
          <a:bodyPr/>
          <a:lstStyle/>
          <a:p>
            <a:fld id="{F2A835A1-215F-43A1-8796-0F93B25450BF}" type="slidenum">
              <a:rPr lang="ru-RU" smtClean="0"/>
              <a:pPr/>
              <a:t>29</a:t>
            </a:fld>
            <a:endParaRPr lang="ru-RU"/>
          </a:p>
        </p:txBody>
      </p:sp>
      <p:pic>
        <p:nvPicPr>
          <p:cNvPr id="1419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2438400"/>
            <a:ext cx="8915400" cy="18951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1202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4294967295"/>
          </p:nvPr>
        </p:nvSpPr>
        <p:spPr>
          <a:xfrm>
            <a:off x="323528" y="1556792"/>
            <a:ext cx="4038600" cy="3700462"/>
          </a:xfrm>
        </p:spPr>
        <p:txBody>
          <a:bodyPr>
            <a:noAutofit/>
          </a:bodyPr>
          <a:lstStyle/>
          <a:p>
            <a:r>
              <a:rPr lang="ru-RU" sz="2500" dirty="0">
                <a:latin typeface="Times New Roman" panose="02020603050405020304" pitchFamily="18" charset="0"/>
                <a:cs typeface="Times New Roman" panose="02020603050405020304" pitchFamily="18" charset="0"/>
              </a:rPr>
              <a:t>Мелко порубить белки, </a:t>
            </a:r>
            <a:r>
              <a:rPr lang="ru-RU" sz="2500" b="1" i="1" dirty="0">
                <a:latin typeface="Times New Roman" panose="02020603050405020304" pitchFamily="18" charset="0"/>
                <a:cs typeface="Times New Roman" panose="02020603050405020304" pitchFamily="18" charset="0"/>
              </a:rPr>
              <a:t>лук</a:t>
            </a:r>
            <a:r>
              <a:rPr lang="ru-RU" sz="2500" dirty="0">
                <a:latin typeface="Times New Roman" panose="02020603050405020304" pitchFamily="18" charset="0"/>
                <a:cs typeface="Times New Roman" panose="02020603050405020304" pitchFamily="18" charset="0"/>
              </a:rPr>
              <a:t>, каперсы, анчоусы и травы.</a:t>
            </a:r>
            <a:endParaRPr lang="en-US" sz="2500" dirty="0">
              <a:latin typeface="Times New Roman" panose="02020603050405020304" pitchFamily="18" charset="0"/>
              <a:cs typeface="Times New Roman" panose="02020603050405020304" pitchFamily="18" charset="0"/>
            </a:endParaRPr>
          </a:p>
          <a:p>
            <a:r>
              <a:rPr lang="ru-RU" sz="2500" dirty="0">
                <a:latin typeface="Times New Roman" panose="02020603050405020304" pitchFamily="18" charset="0"/>
                <a:cs typeface="Times New Roman" panose="02020603050405020304" pitchFamily="18" charset="0"/>
              </a:rPr>
              <a:t>После угощения </a:t>
            </a:r>
            <a:r>
              <a:rPr lang="ru-RU" sz="2500" b="1" i="1" dirty="0">
                <a:latin typeface="Times New Roman" panose="02020603050405020304" pitchFamily="18" charset="0"/>
                <a:cs typeface="Times New Roman" panose="02020603050405020304" pitchFamily="18" charset="0"/>
              </a:rPr>
              <a:t>собачки</a:t>
            </a:r>
            <a:r>
              <a:rPr lang="ru-RU" sz="2500" dirty="0">
                <a:latin typeface="Times New Roman" panose="02020603050405020304" pitchFamily="18" charset="0"/>
                <a:cs typeface="Times New Roman" panose="02020603050405020304" pitchFamily="18" charset="0"/>
              </a:rPr>
              <a:t> лают с каким-то новым, особым остервенением. </a:t>
            </a:r>
          </a:p>
          <a:p>
            <a:r>
              <a:rPr lang="ru-RU" sz="2500" dirty="0">
                <a:latin typeface="Times New Roman" panose="02020603050405020304" pitchFamily="18" charset="0"/>
                <a:cs typeface="Times New Roman" panose="02020603050405020304" pitchFamily="18" charset="0"/>
              </a:rPr>
              <a:t>Дурноты как не бывало, я </a:t>
            </a:r>
            <a:r>
              <a:rPr lang="ru-RU" sz="2500" b="1" i="1" dirty="0">
                <a:latin typeface="Times New Roman" panose="02020603050405020304" pitchFamily="18" charset="0"/>
                <a:cs typeface="Times New Roman" panose="02020603050405020304" pitchFamily="18" charset="0"/>
              </a:rPr>
              <a:t>запалил</a:t>
            </a:r>
            <a:r>
              <a:rPr lang="ru-RU" sz="2500" dirty="0">
                <a:latin typeface="Times New Roman" panose="02020603050405020304" pitchFamily="18" charset="0"/>
                <a:cs typeface="Times New Roman" panose="02020603050405020304" pitchFamily="18" charset="0"/>
              </a:rPr>
              <a:t> спиртовку, выпил кофе, разжевал гущу и выполз наружу.</a:t>
            </a:r>
          </a:p>
        </p:txBody>
      </p:sp>
      <p:sp>
        <p:nvSpPr>
          <p:cNvPr id="9" name="Content Placeholder 8"/>
          <p:cNvSpPr>
            <a:spLocks noGrp="1"/>
          </p:cNvSpPr>
          <p:nvPr>
            <p:ph sz="half" idx="4294967295"/>
          </p:nvPr>
        </p:nvSpPr>
        <p:spPr>
          <a:xfrm>
            <a:off x="4644008" y="1558712"/>
            <a:ext cx="4027487" cy="4246552"/>
          </a:xfrm>
        </p:spPr>
        <p:txBody>
          <a:bodyPr>
            <a:noAutofit/>
          </a:bodyPr>
          <a:lstStyle/>
          <a:p>
            <a:r>
              <a:rPr lang="ru-RU" sz="2500" dirty="0">
                <a:latin typeface="Times New Roman" panose="02020603050405020304" pitchFamily="18" charset="0"/>
                <a:cs typeface="Times New Roman" panose="02020603050405020304" pitchFamily="18" charset="0"/>
              </a:rPr>
              <a:t>Бойницы для стрельбы из </a:t>
            </a:r>
            <a:r>
              <a:rPr lang="ru-RU" sz="2500" b="1" i="1" dirty="0">
                <a:latin typeface="Times New Roman" panose="02020603050405020304" pitchFamily="18" charset="0"/>
                <a:cs typeface="Times New Roman" panose="02020603050405020304" pitchFamily="18" charset="0"/>
              </a:rPr>
              <a:t>лука</a:t>
            </a:r>
            <a:r>
              <a:rPr lang="ru-RU" sz="2500" dirty="0">
                <a:latin typeface="Times New Roman" panose="02020603050405020304" pitchFamily="18" charset="0"/>
                <a:cs typeface="Times New Roman" panose="02020603050405020304" pitchFamily="18" charset="0"/>
              </a:rPr>
              <a:t> в ингушских храмах. </a:t>
            </a:r>
            <a:endParaRPr lang="en-US" sz="2500" dirty="0">
              <a:latin typeface="Times New Roman" panose="02020603050405020304" pitchFamily="18" charset="0"/>
              <a:cs typeface="Times New Roman" panose="02020603050405020304" pitchFamily="18" charset="0"/>
            </a:endParaRPr>
          </a:p>
          <a:p>
            <a:r>
              <a:rPr lang="ru-RU" sz="2500" dirty="0">
                <a:latin typeface="Times New Roman" panose="02020603050405020304" pitchFamily="18" charset="0"/>
                <a:cs typeface="Times New Roman" panose="02020603050405020304" pitchFamily="18" charset="0"/>
              </a:rPr>
              <a:t>При английской раскладке не могу набрать </a:t>
            </a:r>
            <a:r>
              <a:rPr lang="ru-RU" sz="2500" b="1" i="1" dirty="0">
                <a:latin typeface="Times New Roman" panose="02020603050405020304" pitchFamily="18" charset="0"/>
                <a:cs typeface="Times New Roman" panose="02020603050405020304" pitchFamily="18" charset="0"/>
              </a:rPr>
              <a:t>собачку</a:t>
            </a:r>
          </a:p>
          <a:p>
            <a:r>
              <a:rPr lang="ru-RU" sz="2500" dirty="0">
                <a:latin typeface="Times New Roman" panose="02020603050405020304" pitchFamily="18" charset="0"/>
                <a:cs typeface="Times New Roman" panose="02020603050405020304" pitchFamily="18" charset="0"/>
              </a:rPr>
              <a:t>Ненавижу, когда учитель </a:t>
            </a:r>
            <a:r>
              <a:rPr lang="ru-RU" sz="2500" b="1" i="1" dirty="0">
                <a:latin typeface="Times New Roman" panose="02020603050405020304" pitchFamily="18" charset="0"/>
                <a:cs typeface="Times New Roman" panose="02020603050405020304" pitchFamily="18" charset="0"/>
              </a:rPr>
              <a:t>запалил</a:t>
            </a:r>
            <a:r>
              <a:rPr lang="ru-RU" sz="2500" dirty="0">
                <a:latin typeface="Times New Roman" panose="02020603050405020304" pitchFamily="18" charset="0"/>
                <a:cs typeface="Times New Roman" panose="02020603050405020304" pitchFamily="18" charset="0"/>
              </a:rPr>
              <a:t> плеер и требует положить его на учительский стол.</a:t>
            </a:r>
          </a:p>
          <a:p>
            <a:pPr>
              <a:spcBef>
                <a:spcPts val="24"/>
              </a:spcBef>
            </a:pPr>
            <a:endParaRPr lang="ru-RU" sz="2500" dirty="0"/>
          </a:p>
        </p:txBody>
      </p:sp>
      <p:sp>
        <p:nvSpPr>
          <p:cNvPr id="2" name="Title 1"/>
          <p:cNvSpPr>
            <a:spLocks noGrp="1"/>
          </p:cNvSpPr>
          <p:nvPr>
            <p:ph type="title"/>
          </p:nvPr>
        </p:nvSpPr>
        <p:spPr>
          <a:xfrm>
            <a:off x="565150" y="115888"/>
            <a:ext cx="8578850" cy="1143000"/>
          </a:xfrm>
        </p:spPr>
        <p:txBody>
          <a:bodyPr>
            <a:noAutofit/>
          </a:bodyPr>
          <a:lstStyle/>
          <a:p>
            <a:r>
              <a:rPr lang="en-US" sz="3600" dirty="0"/>
              <a:t> 	</a:t>
            </a:r>
            <a:r>
              <a:rPr lang="ru-RU" sz="3600" dirty="0"/>
              <a:t>Введение. Постановка задачи</a:t>
            </a:r>
          </a:p>
        </p:txBody>
      </p:sp>
      <p:sp>
        <p:nvSpPr>
          <p:cNvPr id="3" name="Date Placeholder 2"/>
          <p:cNvSpPr>
            <a:spLocks noGrp="1"/>
          </p:cNvSpPr>
          <p:nvPr>
            <p:ph type="dt" sz="half" idx="11"/>
          </p:nvPr>
        </p:nvSpPr>
        <p:spPr>
          <a:xfrm>
            <a:off x="0" y="6356350"/>
            <a:ext cx="2133600" cy="365125"/>
          </a:xfrm>
        </p:spPr>
        <p:txBody>
          <a:bodyPr/>
          <a:lstStyle/>
          <a:p>
            <a:fld id="{BDC2B629-7471-424F-A2AB-0D9E3E40DC0B}" type="datetime1">
              <a:rPr lang="ru-RU" smtClean="0"/>
              <a:t>13.12.2019</a:t>
            </a:fld>
            <a:endParaRPr lang="ru-RU"/>
          </a:p>
        </p:txBody>
      </p:sp>
      <p:sp>
        <p:nvSpPr>
          <p:cNvPr id="5" name="Slide Number Placeholder 4"/>
          <p:cNvSpPr>
            <a:spLocks noGrp="1"/>
          </p:cNvSpPr>
          <p:nvPr>
            <p:ph type="sldNum" sz="quarter" idx="13"/>
          </p:nvPr>
        </p:nvSpPr>
        <p:spPr>
          <a:xfrm>
            <a:off x="7010400" y="6356350"/>
            <a:ext cx="2133600" cy="365125"/>
          </a:xfrm>
        </p:spPr>
        <p:txBody>
          <a:bodyPr/>
          <a:lstStyle/>
          <a:p>
            <a:fld id="{F2A835A1-215F-43A1-8796-0F93B25450BF}" type="slidenum">
              <a:rPr lang="ru-RU" smtClean="0"/>
              <a:pPr/>
              <a:t>3</a:t>
            </a:fld>
            <a:endParaRPr lang="ru-RU"/>
          </a:p>
        </p:txBody>
      </p:sp>
      <p:sp>
        <p:nvSpPr>
          <p:cNvPr id="6" name="Footer Placeholder 5"/>
          <p:cNvSpPr>
            <a:spLocks noGrp="1"/>
          </p:cNvSpPr>
          <p:nvPr>
            <p:ph type="ftr" sz="quarter" idx="12"/>
          </p:nvPr>
        </p:nvSpPr>
        <p:spPr>
          <a:xfrm>
            <a:off x="2579687" y="6415087"/>
            <a:ext cx="2895600" cy="365125"/>
          </a:xfrm>
        </p:spPr>
        <p:txBody>
          <a:bodyPr/>
          <a:lstStyle/>
          <a:p>
            <a:r>
              <a:rPr lang="ru-RU" dirty="0"/>
              <a:t>Автоматическая обработка текста 2. 2019 ВШЭ. </a:t>
            </a:r>
            <a:r>
              <a:rPr lang="ru-RU" dirty="0" err="1"/>
              <a:t>С.Ю.Толдова</a:t>
            </a:r>
            <a:endParaRPr lang="ru-R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Объект 2"/>
          <p:cNvGraphicFramePr>
            <a:graphicFrameLocks noGrp="1"/>
          </p:cNvGraphicFramePr>
          <p:nvPr>
            <p:ph sz="quarter" idx="10"/>
            <p:extLst>
              <p:ext uri="{D42A27DB-BD31-4B8C-83A1-F6EECF244321}">
                <p14:modId xmlns:p14="http://schemas.microsoft.com/office/powerpoint/2010/main" val="1205318525"/>
              </p:ext>
            </p:extLst>
          </p:nvPr>
        </p:nvGraphicFramePr>
        <p:xfrm>
          <a:off x="179512" y="1403289"/>
          <a:ext cx="8784976" cy="4762015"/>
        </p:xfrm>
        <a:graphic>
          <a:graphicData uri="http://schemas.openxmlformats.org/drawingml/2006/table">
            <a:tbl>
              <a:tblPr bandRow="1">
                <a:tableStyleId>{5C22544A-7EE6-4342-B048-85BDC9FD1C3A}</a:tableStyleId>
              </a:tblPr>
              <a:tblGrid>
                <a:gridCol w="3348764">
                  <a:extLst>
                    <a:ext uri="{9D8B030D-6E8A-4147-A177-3AD203B41FA5}">
                      <a16:colId xmlns:a16="http://schemas.microsoft.com/office/drawing/2014/main" val="294460784"/>
                    </a:ext>
                  </a:extLst>
                </a:gridCol>
                <a:gridCol w="1199623">
                  <a:extLst>
                    <a:ext uri="{9D8B030D-6E8A-4147-A177-3AD203B41FA5}">
                      <a16:colId xmlns:a16="http://schemas.microsoft.com/office/drawing/2014/main" val="4246626215"/>
                    </a:ext>
                  </a:extLst>
                </a:gridCol>
                <a:gridCol w="4236589">
                  <a:extLst>
                    <a:ext uri="{9D8B030D-6E8A-4147-A177-3AD203B41FA5}">
                      <a16:colId xmlns:a16="http://schemas.microsoft.com/office/drawing/2014/main" val="1595985803"/>
                    </a:ext>
                  </a:extLst>
                </a:gridCol>
              </a:tblGrid>
              <a:tr h="925529">
                <a:tc>
                  <a:txBody>
                    <a:bodyPr/>
                    <a:lstStyle/>
                    <a:p>
                      <a:pPr algn="l" fontAlgn="b">
                        <a:lnSpc>
                          <a:spcPct val="90000"/>
                        </a:lnSpc>
                      </a:pPr>
                      <a:r>
                        <a:rPr lang="ru-RU" sz="2000" u="none" strike="noStrike" dirty="0" smtClean="0">
                          <a:effectLst/>
                        </a:rPr>
                        <a:t>Она подсматривала, как люди открывают</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u="none" strike="noStrike" dirty="0">
                          <a:effectLst/>
                        </a:rPr>
                        <a:t> ключом </a:t>
                      </a:r>
                      <a:endParaRPr lang="ru-RU" sz="2000" b="0" i="0" u="none" strike="noStrike" dirty="0">
                        <a:solidFill>
                          <a:srgbClr val="000000"/>
                        </a:solidFill>
                        <a:effectLst/>
                        <a:latin typeface="Calibri" panose="020F0502020204030204" pitchFamily="34" charset="0"/>
                      </a:endParaRPr>
                    </a:p>
                  </a:txBody>
                  <a:tcPr anchor="ctr"/>
                </a:tc>
                <a:tc>
                  <a:txBody>
                    <a:bodyPr/>
                    <a:lstStyle/>
                    <a:p>
                      <a:pPr algn="l" fontAlgn="b">
                        <a:lnSpc>
                          <a:spcPct val="90000"/>
                        </a:lnSpc>
                      </a:pPr>
                      <a:r>
                        <a:rPr lang="ru-RU" sz="2000" u="none" strike="noStrike" dirty="0" smtClean="0">
                          <a:effectLst/>
                        </a:rPr>
                        <a:t>дверцы этих шкафчиков, и потом самостоятельно беспроблемно повторяла</a:t>
                      </a:r>
                      <a:r>
                        <a:rPr lang="ru-RU" sz="2000" u="none" strike="noStrike" dirty="0">
                          <a:effectLst/>
                        </a:rPr>
                        <a:t> </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3314265851"/>
                  </a:ext>
                </a:extLst>
              </a:tr>
              <a:tr h="659193">
                <a:tc>
                  <a:txBody>
                    <a:bodyPr/>
                    <a:lstStyle/>
                    <a:p>
                      <a:pPr algn="l" fontAlgn="b">
                        <a:lnSpc>
                          <a:spcPct val="90000"/>
                        </a:lnSpc>
                      </a:pPr>
                      <a:r>
                        <a:rPr lang="ru-RU" sz="2000" u="none" strike="noStrike" dirty="0">
                          <a:effectLst/>
                        </a:rPr>
                        <a:t>Именно в этом видят</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u="none" strike="noStrike" dirty="0">
                          <a:effectLst/>
                        </a:rPr>
                        <a:t> ключ </a:t>
                      </a:r>
                      <a:endParaRPr lang="ru-RU" sz="2000" b="0" i="0" u="none" strike="noStrike" dirty="0">
                        <a:solidFill>
                          <a:srgbClr val="000000"/>
                        </a:solidFill>
                        <a:effectLst/>
                        <a:latin typeface="Calibri" panose="020F0502020204030204" pitchFamily="34" charset="0"/>
                      </a:endParaRPr>
                    </a:p>
                  </a:txBody>
                  <a:tcPr anchor="ctr"/>
                </a:tc>
                <a:tc>
                  <a:txBody>
                    <a:bodyPr/>
                    <a:lstStyle/>
                    <a:p>
                      <a:pPr algn="l" fontAlgn="b">
                        <a:lnSpc>
                          <a:spcPct val="90000"/>
                        </a:lnSpc>
                      </a:pPr>
                      <a:r>
                        <a:rPr lang="ru-RU" sz="2000" u="none" strike="noStrike" dirty="0" smtClean="0">
                          <a:effectLst/>
                        </a:rPr>
                        <a:t>к решению проблемы представители сербского меньшинства в Косово</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4159893064"/>
                  </a:ext>
                </a:extLst>
              </a:tr>
              <a:tr h="659193">
                <a:tc>
                  <a:txBody>
                    <a:bodyPr/>
                    <a:lstStyle/>
                    <a:p>
                      <a:pPr algn="l" fontAlgn="b">
                        <a:lnSpc>
                          <a:spcPct val="90000"/>
                        </a:lnSpc>
                      </a:pPr>
                      <a:r>
                        <a:rPr lang="ru-RU" sz="2000" b="0" i="0" u="none" strike="noStrike" dirty="0" err="1">
                          <a:solidFill>
                            <a:srgbClr val="000000"/>
                          </a:solidFill>
                          <a:effectLst/>
                          <a:latin typeface="Calibri" panose="020F0502020204030204" pitchFamily="34" charset="0"/>
                        </a:rPr>
                        <a:t>Яннас</a:t>
                      </a:r>
                      <a:r>
                        <a:rPr lang="ru-RU" sz="2000" b="0" i="0" u="none" strike="noStrike" dirty="0">
                          <a:solidFill>
                            <a:srgbClr val="000000"/>
                          </a:solidFill>
                          <a:effectLst/>
                          <a:latin typeface="Calibri" panose="020F0502020204030204" pitchFamily="34" charset="0"/>
                        </a:rPr>
                        <a:t> думает, что</a:t>
                      </a: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к создавшейся проблеме </a:t>
                      </a:r>
                      <a:r>
                        <a:rPr lang="ru-RU" sz="2000" b="0" i="0" u="none" strike="noStrike" dirty="0" err="1" smtClean="0">
                          <a:solidFill>
                            <a:srgbClr val="000000"/>
                          </a:solidFill>
                          <a:effectLst/>
                          <a:latin typeface="Calibri" panose="020F0502020204030204" pitchFamily="34" charset="0"/>
                        </a:rPr>
                        <a:t>Polaroid</a:t>
                      </a:r>
                      <a:r>
                        <a:rPr lang="ru-RU" sz="2000" b="0" i="0" u="none" strike="noStrike" dirty="0" smtClean="0">
                          <a:solidFill>
                            <a:srgbClr val="000000"/>
                          </a:solidFill>
                          <a:effectLst/>
                          <a:latin typeface="Calibri" panose="020F0502020204030204" pitchFamily="34" charset="0"/>
                        </a:rPr>
                        <a:t> найдет в модернизации …</a:t>
                      </a: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1934096482"/>
                  </a:ext>
                </a:extLst>
              </a:tr>
              <a:tr h="945800">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и предоставления документации ― до выполнения всех работ «под</a:t>
                      </a:r>
                      <a:endParaRPr lang="ru-RU" sz="2000" b="0" i="0" u="none" strike="noStrike" dirty="0">
                        <a:solidFill>
                          <a:srgbClr val="000000"/>
                        </a:solidFill>
                        <a:effectLst/>
                        <a:latin typeface="Calibri" panose="020F0502020204030204" pitchFamily="34" charset="0"/>
                      </a:endParaRP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endParaRPr lang="ru-RU" sz="20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968974057"/>
                  </a:ext>
                </a:extLst>
              </a:tr>
              <a:tr h="945800">
                <a:tc>
                  <a:txBody>
                    <a:bodyPr/>
                    <a:lstStyle/>
                    <a:p>
                      <a:pPr algn="l" fontAlgn="b">
                        <a:lnSpc>
                          <a:spcPct val="90000"/>
                        </a:lnSpc>
                      </a:pPr>
                      <a:r>
                        <a:rPr lang="ru-RU" sz="2000" b="0" i="0" u="none" strike="noStrike" dirty="0" smtClean="0">
                          <a:solidFill>
                            <a:srgbClr val="000000"/>
                          </a:solidFill>
                          <a:effectLst/>
                          <a:latin typeface="Calibri" panose="020F0502020204030204" pitchFamily="34" charset="0"/>
                        </a:rPr>
                        <a:t>быстро возводимых зданий жилого и производственного назначения</a:t>
                      </a:r>
                      <a:r>
                        <a:rPr lang="ru-RU" sz="2000" b="0" i="0" u="none" strike="noStrike" dirty="0">
                          <a:solidFill>
                            <a:srgbClr val="000000"/>
                          </a:solidFill>
                          <a:effectLst/>
                          <a:latin typeface="Calibri" panose="020F0502020204030204" pitchFamily="34" charset="0"/>
                        </a:rPr>
                        <a:t> «под</a:t>
                      </a:r>
                    </a:p>
                  </a:txBody>
                  <a:tcPr anchor="ctr"/>
                </a:tc>
                <a:tc>
                  <a:txBody>
                    <a:bodyPr/>
                    <a:lstStyle/>
                    <a:p>
                      <a:pPr algn="ctr" fontAlgn="b">
                        <a:lnSpc>
                          <a:spcPct val="90000"/>
                        </a:lnSpc>
                      </a:pPr>
                      <a:r>
                        <a:rPr lang="ru-RU" sz="2000" b="0" i="0" u="none" strike="noStrike" dirty="0">
                          <a:solidFill>
                            <a:srgbClr val="000000"/>
                          </a:solidFill>
                          <a:effectLst/>
                          <a:latin typeface="Calibri" panose="020F0502020204030204" pitchFamily="34" charset="0"/>
                        </a:rPr>
                        <a:t> ключ </a:t>
                      </a:r>
                    </a:p>
                  </a:txBody>
                  <a:tcPr anchor="ctr"/>
                </a:tc>
                <a:tc>
                  <a:txBody>
                    <a:bodyPr/>
                    <a:lstStyle/>
                    <a:p>
                      <a:pPr algn="l" fontAlgn="b">
                        <a:lnSpc>
                          <a:spcPct val="90000"/>
                        </a:lnSpc>
                      </a:pPr>
                      <a:r>
                        <a:rPr lang="ru-RU" sz="2000" b="0" i="0" u="none" strike="noStrike" dirty="0">
                          <a:solidFill>
                            <a:srgbClr val="000000"/>
                          </a:solidFill>
                          <a:effectLst/>
                          <a:latin typeface="Calibri" panose="020F0502020204030204" pitchFamily="34" charset="0"/>
                        </a:rPr>
                        <a:t>» за 3-4 месяца, поставить блок-контейнеры для</a:t>
                      </a:r>
                    </a:p>
                  </a:txBody>
                  <a:tcPr anchor="ctr"/>
                </a:tc>
                <a:extLst>
                  <a:ext uri="{0D108BD9-81ED-4DB2-BD59-A6C34878D82A}">
                    <a16:rowId xmlns:a16="http://schemas.microsoft.com/office/drawing/2014/main" val="1788298815"/>
                  </a:ext>
                </a:extLst>
              </a:tr>
              <a:tr h="626500">
                <a:tc>
                  <a:txBody>
                    <a:bodyPr/>
                    <a:lstStyle/>
                    <a:p>
                      <a:pPr algn="l"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 Сложнее с</a:t>
                      </a:r>
                    </a:p>
                  </a:txBody>
                  <a:tcPr anchor="ctr"/>
                </a:tc>
                <a:tc>
                  <a:txBody>
                    <a:bodyPr/>
                    <a:lstStyle/>
                    <a:p>
                      <a:pPr algn="ctr"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 </a:t>
                      </a:r>
                      <a:r>
                        <a:rPr lang="ru-RU" sz="1900" b="0" i="0" u="none" strike="noStrike" kern="1200" dirty="0" smtClean="0">
                          <a:solidFill>
                            <a:srgbClr val="000000"/>
                          </a:solidFill>
                          <a:effectLst/>
                          <a:latin typeface="Calibri" panose="020F0502020204030204" pitchFamily="34" charset="0"/>
                          <a:ea typeface="+mn-ea"/>
                          <a:cs typeface="+mn-cs"/>
                        </a:rPr>
                        <a:t>ключами</a:t>
                      </a:r>
                      <a:endParaRPr lang="ru-RU" sz="1900" b="0" i="0" u="none" strike="noStrike" kern="1200" dirty="0">
                        <a:solidFill>
                          <a:srgbClr val="000000"/>
                        </a:solidFill>
                        <a:effectLst/>
                        <a:latin typeface="Calibri" panose="020F0502020204030204" pitchFamily="34" charset="0"/>
                        <a:ea typeface="+mn-ea"/>
                        <a:cs typeface="+mn-cs"/>
                      </a:endParaRPr>
                    </a:p>
                  </a:txBody>
                  <a:tcPr anchor="ctr"/>
                </a:tc>
                <a:tc>
                  <a:txBody>
                    <a:bodyPr/>
                    <a:lstStyle/>
                    <a:p>
                      <a:pPr algn="l" fontAlgn="b">
                        <a:lnSpc>
                          <a:spcPct val="90000"/>
                        </a:lnSpc>
                      </a:pPr>
                      <a:r>
                        <a:rPr lang="ru-RU" sz="2000" b="0" i="0" u="none" strike="noStrike" kern="1200" dirty="0">
                          <a:solidFill>
                            <a:srgbClr val="000000"/>
                          </a:solidFill>
                          <a:effectLst/>
                          <a:latin typeface="Calibri" panose="020F0502020204030204" pitchFamily="34" charset="0"/>
                          <a:ea typeface="+mn-ea"/>
                          <a:cs typeface="+mn-cs"/>
                        </a:rPr>
                        <a:t>от мебели. </a:t>
                      </a:r>
                    </a:p>
                  </a:txBody>
                  <a:tcPr anchor="ctr"/>
                </a:tc>
                <a:extLst>
                  <a:ext uri="{0D108BD9-81ED-4DB2-BD59-A6C34878D82A}">
                    <a16:rowId xmlns:a16="http://schemas.microsoft.com/office/drawing/2014/main" val="218749749"/>
                  </a:ext>
                </a:extLst>
              </a:tr>
            </a:tbl>
          </a:graphicData>
        </a:graphic>
      </p:graphicFrame>
      <p:sp>
        <p:nvSpPr>
          <p:cNvPr id="1421314" name="Rectangle 2"/>
          <p:cNvSpPr>
            <a:spLocks noGrp="1" noChangeArrowheads="1"/>
          </p:cNvSpPr>
          <p:nvPr>
            <p:ph type="title"/>
          </p:nvPr>
        </p:nvSpPr>
        <p:spPr/>
        <p:txBody>
          <a:bodyPr/>
          <a:lstStyle/>
          <a:p>
            <a:r>
              <a:rPr lang="en-US" dirty="0"/>
              <a:t>WSD</a:t>
            </a:r>
          </a:p>
        </p:txBody>
      </p:sp>
      <p:sp>
        <p:nvSpPr>
          <p:cNvPr id="2" name="Date Placeholder 1"/>
          <p:cNvSpPr>
            <a:spLocks noGrp="1"/>
          </p:cNvSpPr>
          <p:nvPr>
            <p:ph type="dt" sz="half" idx="11"/>
          </p:nvPr>
        </p:nvSpPr>
        <p:spPr/>
        <p:txBody>
          <a:bodyPr/>
          <a:lstStyle/>
          <a:p>
            <a:fld id="{3143A84A-9DCA-46D8-926E-E08056219574}" type="datetime1">
              <a:rPr lang="ru-RU" smtClean="0"/>
              <a:t>13.12.2019</a:t>
            </a:fld>
            <a:endParaRPr lang="ru-RU"/>
          </a:p>
        </p:txBody>
      </p:sp>
      <p:sp>
        <p:nvSpPr>
          <p:cNvPr id="6" name="Footer Placeholder 5"/>
          <p:cNvSpPr>
            <a:spLocks noGrp="1"/>
          </p:cNvSpPr>
          <p:nvPr>
            <p:ph type="ftr" sz="quarter" idx="12"/>
          </p:nvPr>
        </p:nvSpPr>
        <p:spPr/>
        <p:txBody>
          <a:bodyPr/>
          <a:lstStyle/>
          <a:p>
            <a:r>
              <a:rPr lang="ru-RU" dirty="0"/>
              <a:t>Автоматическая обработка текста 2. 2019 ВШЭ. </a:t>
            </a:r>
            <a:r>
              <a:rPr lang="ru-RU" dirty="0" err="1"/>
              <a:t>С.Ю.Толдова</a:t>
            </a:r>
            <a:endParaRPr lang="ru-RU" dirty="0"/>
          </a:p>
        </p:txBody>
      </p:sp>
      <p:sp>
        <p:nvSpPr>
          <p:cNvPr id="5" name="Slide Number Placeholder 4"/>
          <p:cNvSpPr>
            <a:spLocks noGrp="1"/>
          </p:cNvSpPr>
          <p:nvPr>
            <p:ph type="sldNum" sz="quarter" idx="13"/>
          </p:nvPr>
        </p:nvSpPr>
        <p:spPr/>
        <p:txBody>
          <a:bodyPr/>
          <a:lstStyle/>
          <a:p>
            <a:fld id="{F2A835A1-215F-43A1-8796-0F93B25450BF}" type="slidenum">
              <a:rPr lang="ru-RU" smtClean="0"/>
              <a:pPr/>
              <a:t>30</a:t>
            </a:fld>
            <a:endParaRPr lang="ru-RU"/>
          </a:p>
        </p:txBody>
      </p:sp>
    </p:spTree>
    <p:extLst>
      <p:ext uri="{BB962C8B-B14F-4D97-AF65-F5344CB8AC3E}">
        <p14:creationId xmlns:p14="http://schemas.microsoft.com/office/powerpoint/2010/main" val="2323697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p:txBody>
          <a:bodyPr>
            <a:noAutofit/>
          </a:bodyPr>
          <a:lstStyle/>
          <a:p>
            <a:pPr eaLnBrk="1" hangingPunct="1"/>
            <a:r>
              <a:rPr lang="ru-RU" altLang="en-US" sz="2400" dirty="0">
                <a:latin typeface="Times New Roman" panose="02020603050405020304" pitchFamily="18" charset="0"/>
                <a:cs typeface="Times New Roman" panose="02020603050405020304" pitchFamily="18" charset="0"/>
              </a:rPr>
              <a:t>Словарь</a:t>
            </a:r>
            <a:endParaRPr lang="en-US" altLang="en-US" sz="2400" dirty="0">
              <a:latin typeface="Times New Roman" panose="02020603050405020304" pitchFamily="18" charset="0"/>
              <a:cs typeface="Times New Roman" panose="02020603050405020304" pitchFamily="18" charset="0"/>
            </a:endParaRPr>
          </a:p>
          <a:p>
            <a:pPr algn="just"/>
            <a:r>
              <a:rPr lang="ru-RU" altLang="en-US" sz="2200" dirty="0">
                <a:latin typeface="Times New Roman" panose="02020603050405020304" pitchFamily="18" charset="0"/>
                <a:cs typeface="Times New Roman" panose="02020603050405020304" pitchFamily="18" charset="0"/>
              </a:rPr>
              <a:t>Найти пересечение между признаками разных смыслов неоднозначных слов (</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мешок</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 словарных признаков значения </a:t>
            </a:r>
            <a:r>
              <a:rPr lang="en-US" altLang="en-US" sz="2200" dirty="0">
                <a:latin typeface="Times New Roman" panose="02020603050405020304" pitchFamily="18" charset="0"/>
                <a:cs typeface="Times New Roman" panose="02020603050405020304" pitchFamily="18" charset="0"/>
              </a:rPr>
              <a:t>(sense bag)</a:t>
            </a:r>
            <a:r>
              <a:rPr lang="ru-RU" altLang="en-US" sz="2200" dirty="0">
                <a:latin typeface="Times New Roman" panose="02020603050405020304" pitchFamily="18" charset="0"/>
                <a:cs typeface="Times New Roman" panose="02020603050405020304" pitchFamily="18" charset="0"/>
              </a:rPr>
              <a:t>) и признаками контекста (</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мешок</a:t>
            </a:r>
            <a:r>
              <a:rPr lang="en-US" altLang="en-US" sz="2200" dirty="0">
                <a:latin typeface="Times New Roman" panose="02020603050405020304" pitchFamily="18" charset="0"/>
                <a:cs typeface="Times New Roman" panose="02020603050405020304" pitchFamily="18" charset="0"/>
              </a:rPr>
              <a:t>”</a:t>
            </a:r>
            <a:r>
              <a:rPr lang="ru-RU" altLang="en-US" sz="2200" dirty="0">
                <a:latin typeface="Times New Roman" panose="02020603050405020304" pitchFamily="18" charset="0"/>
                <a:cs typeface="Times New Roman" panose="02020603050405020304" pitchFamily="18" charset="0"/>
              </a:rPr>
              <a:t> признаков контекста </a:t>
            </a:r>
            <a:r>
              <a:rPr lang="en-US" altLang="en-US" sz="2200" dirty="0">
                <a:latin typeface="Times New Roman" panose="02020603050405020304" pitchFamily="18" charset="0"/>
                <a:cs typeface="Times New Roman" panose="02020603050405020304" pitchFamily="18" charset="0"/>
              </a:rPr>
              <a:t>(context bag)</a:t>
            </a:r>
            <a:r>
              <a:rPr lang="ru-RU" altLang="en-US" sz="2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ü"/>
            </a:pPr>
            <a:r>
              <a:rPr lang="ru-RU" altLang="en-US" sz="2400" dirty="0">
                <a:latin typeface="Times New Roman" panose="02020603050405020304" pitchFamily="18" charset="0"/>
                <a:cs typeface="Times New Roman" panose="02020603050405020304" pitchFamily="18" charset="0"/>
              </a:rPr>
              <a:t>Какие могут быть словарные признаки</a:t>
            </a:r>
            <a:r>
              <a:rPr lang="en-US" altLang="en-US" sz="2400" dirty="0">
                <a:latin typeface="Times New Roman" panose="02020603050405020304" pitchFamily="18" charset="0"/>
                <a:cs typeface="Times New Roman" panose="02020603050405020304" pitchFamily="18" charset="0"/>
              </a:rPr>
              <a:t>?</a:t>
            </a:r>
            <a:endParaRPr lang="ru-RU" altLang="en-US" sz="24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ru-RU" altLang="en-US" sz="2200" dirty="0">
                <a:latin typeface="Times New Roman" panose="02020603050405020304" pitchFamily="18" charset="0"/>
                <a:cs typeface="Times New Roman" panose="02020603050405020304" pitchFamily="18" charset="0"/>
              </a:rPr>
              <a:t>слова из определения</a:t>
            </a:r>
          </a:p>
          <a:p>
            <a:pPr lvl="1" algn="just">
              <a:buFont typeface="Arial" panose="020B0604020202020204" pitchFamily="34" charset="0"/>
              <a:buChar char="•"/>
            </a:pPr>
            <a:r>
              <a:rPr lang="ru-RU" altLang="en-US" sz="2200" dirty="0">
                <a:latin typeface="Times New Roman" panose="02020603050405020304" pitchFamily="18" charset="0"/>
                <a:cs typeface="Times New Roman" panose="02020603050405020304" pitchFamily="18" charset="0"/>
              </a:rPr>
              <a:t>слова из примеров</a:t>
            </a:r>
          </a:p>
          <a:p>
            <a:pPr lvl="1" algn="just">
              <a:buFont typeface="Arial" panose="020B0604020202020204" pitchFamily="34" charset="0"/>
              <a:buChar char="•"/>
            </a:pPr>
            <a:r>
              <a:rPr lang="ru-RU" altLang="en-US" sz="2200" dirty="0" err="1">
                <a:latin typeface="Times New Roman" panose="02020603050405020304" pitchFamily="18" charset="0"/>
                <a:cs typeface="Times New Roman" panose="02020603050405020304" pitchFamily="18" charset="0"/>
              </a:rPr>
              <a:t>гиперонимы</a:t>
            </a:r>
            <a:endParaRPr lang="ru-RU" altLang="en-US" sz="2200" dirty="0">
              <a:latin typeface="Times New Roman" panose="02020603050405020304" pitchFamily="18" charset="0"/>
              <a:cs typeface="Times New Roman" panose="02020603050405020304" pitchFamily="18" charset="0"/>
            </a:endParaRPr>
          </a:p>
          <a:p>
            <a:pPr eaLnBrk="1" hangingPunct="1"/>
            <a:r>
              <a:rPr lang="ru-RU" altLang="en-US" sz="2400" dirty="0" smtClean="0">
                <a:latin typeface="Times New Roman" panose="02020603050405020304" pitchFamily="18" charset="0"/>
                <a:cs typeface="Times New Roman" panose="02020603050405020304" pitchFamily="18" charset="0"/>
              </a:rPr>
              <a:t>Выбирается </a:t>
            </a:r>
            <a:r>
              <a:rPr lang="ru-RU" altLang="en-US" sz="2400" dirty="0">
                <a:latin typeface="Times New Roman" panose="02020603050405020304" pitchFamily="18" charset="0"/>
                <a:cs typeface="Times New Roman" panose="02020603050405020304" pitchFamily="18" charset="0"/>
              </a:rPr>
              <a:t>значение, которое имеет наибольшее пересечение с контекстом</a:t>
            </a:r>
            <a:endParaRPr lang="en-US" altLang="en-US" sz="2400"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3600" b="1" cap="none" dirty="0"/>
              <a:t>Методы, основанные на словарях</a:t>
            </a:r>
            <a:br>
              <a:rPr lang="ru-RU" altLang="en-US" sz="3600" b="1" cap="none" dirty="0"/>
            </a:br>
            <a:r>
              <a:rPr lang="ru-RU" altLang="en-US" sz="3600" b="1" cap="none" dirty="0"/>
              <a:t>Метод контекстного пересечения</a:t>
            </a:r>
            <a:endParaRPr lang="en-US" altLang="en-US" sz="3600" b="1" cap="none" dirty="0"/>
          </a:p>
        </p:txBody>
      </p:sp>
      <p:sp>
        <p:nvSpPr>
          <p:cNvPr id="2" name="Date Placeholder 1"/>
          <p:cNvSpPr>
            <a:spLocks noGrp="1"/>
          </p:cNvSpPr>
          <p:nvPr>
            <p:ph type="dt" sz="half" idx="11"/>
          </p:nvPr>
        </p:nvSpPr>
        <p:spPr/>
        <p:txBody>
          <a:bodyPr/>
          <a:lstStyle/>
          <a:p>
            <a:fld id="{5697BA2E-8F8E-407B-919C-81C5E0A9A42D}" type="datetime1">
              <a:rPr lang="ru-RU" smtClean="0"/>
              <a:t>13.12.2019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31</a:t>
            </a:fld>
            <a:endParaRPr lang="en-US" altLang="en-US">
              <a:solidFill>
                <a:srgbClr val="FFFFFF"/>
              </a:solidFill>
              <a:latin typeface="Century Schoolbook" panose="02040604050505020304" pitchFamily="18" charset="0"/>
            </a:endParaRPr>
          </a:p>
        </p:txBody>
      </p:sp>
      <p:sp>
        <p:nvSpPr>
          <p:cNvPr id="15365"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6DB8C31-4BC5-43F4-89F4-0EF123CA2EEC}" type="slidenum">
              <a:rPr lang="en-US" altLang="en-US" sz="1400" b="1">
                <a:solidFill>
                  <a:srgbClr val="FFFFFF"/>
                </a:solidFill>
                <a:latin typeface="Century Schoolbook" panose="02040604050505020304" pitchFamily="18" charset="0"/>
              </a:rPr>
              <a:pPr algn="ctr" eaLnBrk="1" hangingPunct="1"/>
              <a:t>31</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4561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p:txBody>
          <a:bodyPr>
            <a:noAutofit/>
          </a:bodyPr>
          <a:lstStyle/>
          <a:p>
            <a:pPr marL="0" indent="0" eaLnBrk="1" hangingPunct="1">
              <a:spcBef>
                <a:spcPts val="1200"/>
              </a:spcBef>
              <a:buNone/>
            </a:pPr>
            <a:r>
              <a:rPr lang="ru-RU" altLang="en-US" sz="2200" b="1" dirty="0" smtClean="0">
                <a:latin typeface="Times New Roman" panose="02020603050405020304" pitchFamily="18" charset="0"/>
                <a:cs typeface="Times New Roman" panose="02020603050405020304" pitchFamily="18" charset="0"/>
              </a:rPr>
              <a:t>Метод контекстного пересечения</a:t>
            </a:r>
          </a:p>
          <a:p>
            <a:pPr marL="0" indent="0" eaLnBrk="1" hangingPunct="1">
              <a:spcBef>
                <a:spcPts val="1200"/>
              </a:spcBef>
              <a:buNone/>
            </a:pPr>
            <a:r>
              <a:rPr lang="en-US" altLang="en-US" sz="2200" b="1" dirty="0" smtClean="0">
                <a:latin typeface="Times New Roman" panose="02020603050405020304" pitchFamily="18" charset="0"/>
                <a:cs typeface="Times New Roman" panose="02020603050405020304" pitchFamily="18" charset="0"/>
              </a:rPr>
              <a:t>I</a:t>
            </a:r>
            <a:r>
              <a:rPr lang="ru-RU" altLang="en-US" sz="2200" b="1" dirty="0" smtClean="0">
                <a:latin typeface="Times New Roman" panose="02020603050405020304" pitchFamily="18" charset="0"/>
                <a:cs typeface="Times New Roman" panose="02020603050405020304" pitchFamily="18" charset="0"/>
              </a:rPr>
              <a:t> </a:t>
            </a:r>
            <a:r>
              <a:rPr lang="ru-RU" altLang="en-US" sz="2200" b="1" dirty="0">
                <a:latin typeface="Times New Roman" panose="02020603050405020304" pitchFamily="18" charset="0"/>
                <a:cs typeface="Times New Roman" panose="02020603050405020304" pitchFamily="18" charset="0"/>
              </a:rPr>
              <a:t>ЛУК</a:t>
            </a:r>
          </a:p>
          <a:p>
            <a:pPr marL="0" indent="0">
              <a:spcBef>
                <a:spcPts val="0"/>
              </a:spcBef>
              <a:buNone/>
            </a:pPr>
            <a:r>
              <a:rPr lang="ru-RU" sz="2200" dirty="0">
                <a:latin typeface="Times New Roman" panose="02020603050405020304" pitchFamily="18" charset="0"/>
                <a:cs typeface="Times New Roman" panose="02020603050405020304" pitchFamily="18" charset="0"/>
              </a:rPr>
              <a:t>ЛУК, </a:t>
            </a:r>
            <a:r>
              <a:rPr lang="ru-RU" sz="2200" dirty="0" smtClean="0">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в знач. сорта) луки, </a:t>
            </a:r>
            <a:r>
              <a:rPr lang="ru-RU" sz="2200" dirty="0" smtClean="0">
                <a:latin typeface="Times New Roman" panose="02020603050405020304" pitchFamily="18" charset="0"/>
                <a:cs typeface="Times New Roman" panose="02020603050405020304" pitchFamily="18" charset="0"/>
              </a:rPr>
              <a:t>-</a:t>
            </a:r>
            <a:r>
              <a:rPr lang="ru-RU" sz="2200" dirty="0" smtClean="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ru-RU" sz="2200" dirty="0">
                <a:latin typeface="Times New Roman" panose="02020603050405020304" pitchFamily="18" charset="0"/>
                <a:cs typeface="Times New Roman" panose="02020603050405020304" pitchFamily="18" charset="0"/>
              </a:rPr>
              <a:t> или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дикорастущее растение</a:t>
            </a:r>
            <a:r>
              <a:rPr lang="ru-RU" sz="2200" dirty="0">
                <a:latin typeface="Times New Roman" panose="02020603050405020304" pitchFamily="18" charset="0"/>
                <a:cs typeface="Times New Roman" panose="02020603050405020304" pitchFamily="18" charset="0"/>
              </a:rPr>
              <a:t> сем. лилейных с острым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вкусом</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луковицы</a:t>
            </a:r>
            <a:r>
              <a:rPr lang="ru-RU" sz="2200" dirty="0">
                <a:latin typeface="Times New Roman" panose="02020603050405020304" pitchFamily="18" charset="0"/>
                <a:cs typeface="Times New Roman" panose="02020603050405020304" pitchFamily="18" charset="0"/>
              </a:rPr>
              <a:t> и съедобными трубчатыми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листьями</a:t>
            </a:r>
            <a:r>
              <a:rPr lang="ru-RU" sz="2200" dirty="0">
                <a:latin typeface="Times New Roman" panose="02020603050405020304" pitchFamily="18" charset="0"/>
                <a:cs typeface="Times New Roman" panose="02020603050405020304" pitchFamily="18" charset="0"/>
              </a:rPr>
              <a:t>. </a:t>
            </a:r>
          </a:p>
          <a:p>
            <a:pPr marL="0" indent="0">
              <a:spcBef>
                <a:spcPts val="0"/>
              </a:spcBef>
              <a:buNone/>
            </a:pP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200" i="1" dirty="0">
                <a:latin typeface="Times New Roman" panose="02020603050405020304" pitchFamily="18" charset="0"/>
                <a:cs typeface="Times New Roman" panose="02020603050405020304" pitchFamily="18" charset="0"/>
              </a:rPr>
              <a:t> л.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200" i="1" dirty="0">
                <a:latin typeface="Times New Roman" panose="02020603050405020304" pitchFamily="18" charset="0"/>
                <a:cs typeface="Times New Roman" panose="02020603050405020304" pitchFamily="18" charset="0"/>
              </a:rPr>
              <a:t> л.</a:t>
            </a:r>
            <a:r>
              <a:rPr lang="ru-RU" sz="2200" dirty="0">
                <a:latin typeface="Times New Roman" panose="02020603050405020304" pitchFamily="18" charset="0"/>
                <a:cs typeface="Times New Roman" panose="02020603050405020304" pitchFamily="18" charset="0"/>
              </a:rPr>
              <a:t> (листья).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ru-RU" sz="2200" i="1" dirty="0">
                <a:latin typeface="Times New Roman" panose="02020603050405020304" pitchFamily="18" charset="0"/>
                <a:cs typeface="Times New Roman" panose="02020603050405020304" pitchFamily="18" charset="0"/>
              </a:rPr>
              <a:t> лука. Дикие луки.</a:t>
            </a:r>
          </a:p>
          <a:p>
            <a:pPr marL="0" indent="0">
              <a:spcBef>
                <a:spcPts val="0"/>
              </a:spcBef>
              <a:buNone/>
            </a:pPr>
            <a:r>
              <a:rPr lang="ru-RU" sz="2200" b="1" dirty="0">
                <a:latin typeface="Times New Roman" panose="02020603050405020304" pitchFamily="18" charset="0"/>
                <a:cs typeface="Times New Roman" panose="02020603050405020304" pitchFamily="18" charset="0"/>
              </a:rPr>
              <a:t>II. ЛУК</a:t>
            </a:r>
            <a:r>
              <a:rPr lang="ru-RU" sz="2200" dirty="0">
                <a:latin typeface="Times New Roman" panose="02020603050405020304" pitchFamily="18" charset="0"/>
                <a:cs typeface="Times New Roman" panose="02020603050405020304" pitchFamily="18" charset="0"/>
              </a:rPr>
              <a:t>, </a:t>
            </a:r>
            <a:r>
              <a:rPr lang="ru-RU" sz="2200" dirty="0" smtClean="0">
                <a:latin typeface="Times New Roman" panose="02020603050405020304" pitchFamily="18" charset="0"/>
                <a:cs typeface="Times New Roman" panose="02020603050405020304" pitchFamily="18" charset="0"/>
              </a:rPr>
              <a:t>-Ручное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200" dirty="0">
                <a:latin typeface="Times New Roman" panose="02020603050405020304" pitchFamily="18" charset="0"/>
                <a:cs typeface="Times New Roman" panose="02020603050405020304" pitchFamily="18" charset="0"/>
              </a:rPr>
              <a:t> для </a:t>
            </a:r>
            <a:r>
              <a:rPr lang="ru-RU" sz="2200" dirty="0">
                <a:solidFill>
                  <a:schemeClr val="accent6">
                    <a:lumMod val="75000"/>
                  </a:schemeClr>
                </a:solidFill>
                <a:latin typeface="Times New Roman" panose="02020603050405020304" pitchFamily="18" charset="0"/>
                <a:cs typeface="Times New Roman" panose="02020603050405020304" pitchFamily="18" charset="0"/>
              </a:rPr>
              <a:t>метания</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стрел</a:t>
            </a:r>
            <a:r>
              <a:rPr lang="ru-RU" sz="2200" dirty="0">
                <a:latin typeface="Times New Roman" panose="02020603050405020304" pitchFamily="18" charset="0"/>
                <a:cs typeface="Times New Roman" panose="02020603050405020304" pitchFamily="18" charset="0"/>
              </a:rPr>
              <a:t> в виде пружинящей </a:t>
            </a:r>
            <a:r>
              <a:rPr lang="ru-RU" sz="2200" dirty="0">
                <a:solidFill>
                  <a:schemeClr val="accent6">
                    <a:lumMod val="75000"/>
                  </a:schemeClr>
                </a:solidFill>
                <a:latin typeface="Times New Roman" panose="02020603050405020304" pitchFamily="18" charset="0"/>
                <a:cs typeface="Times New Roman" panose="02020603050405020304" pitchFamily="18" charset="0"/>
              </a:rPr>
              <a:t>дуги</a:t>
            </a:r>
            <a:r>
              <a:rPr lang="ru-RU" sz="2200" dirty="0">
                <a:latin typeface="Times New Roman" panose="02020603050405020304" pitchFamily="18" charset="0"/>
                <a:cs typeface="Times New Roman" panose="02020603050405020304" pitchFamily="18" charset="0"/>
              </a:rPr>
              <a:t>, стянутой </a:t>
            </a:r>
            <a:r>
              <a:rPr lang="ru-RU" sz="2200" dirty="0">
                <a:solidFill>
                  <a:schemeClr val="accent6">
                    <a:lumMod val="75000"/>
                  </a:schemeClr>
                </a:solidFill>
                <a:latin typeface="Times New Roman" panose="02020603050405020304" pitchFamily="18" charset="0"/>
                <a:cs typeface="Times New Roman" panose="02020603050405020304" pitchFamily="18" charset="0"/>
              </a:rPr>
              <a:t>тетивой</a:t>
            </a:r>
            <a:r>
              <a:rPr lang="ru-RU" sz="2200"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200" i="1" dirty="0">
                <a:latin typeface="Times New Roman" panose="02020603050405020304" pitchFamily="18" charset="0"/>
                <a:cs typeface="Times New Roman" panose="02020603050405020304" pitchFamily="18" charset="0"/>
              </a:rPr>
              <a:t> л.</a:t>
            </a:r>
            <a:r>
              <a:rPr lang="en-US" sz="2200" i="1"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200" i="1" dirty="0">
                <a:latin typeface="Times New Roman" panose="02020603050405020304" pitchFamily="18" charset="0"/>
                <a:cs typeface="Times New Roman" panose="02020603050405020304" pitchFamily="18" charset="0"/>
              </a:rPr>
              <a:t> из лука</a:t>
            </a:r>
            <a:r>
              <a:rPr lang="ru-RU" sz="2200" dirty="0">
                <a:latin typeface="Times New Roman" panose="02020603050405020304" pitchFamily="18" charset="0"/>
                <a:cs typeface="Times New Roman" panose="02020603050405020304" pitchFamily="18" charset="0"/>
              </a:rPr>
              <a:t> (вид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спорта</a:t>
            </a:r>
            <a:r>
              <a:rPr lang="ru-RU"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0" indent="0">
              <a:spcBef>
                <a:spcPts val="0"/>
              </a:spcBef>
              <a:buNone/>
            </a:pPr>
            <a:r>
              <a:rPr lang="en-US" altLang="en-US" sz="2200" dirty="0">
                <a:latin typeface="Times New Roman" panose="02020603050405020304" pitchFamily="18" charset="0"/>
                <a:cs typeface="Times New Roman" panose="02020603050405020304" pitchFamily="18" charset="0"/>
              </a:rPr>
              <a:t>F(c1)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en-US" sz="2200"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растение,</a:t>
            </a:r>
            <a:r>
              <a:rPr lang="en-US" sz="22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вкус,</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луковица,</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съедобный,</a:t>
            </a:r>
            <a:r>
              <a:rPr lang="ru-RU"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лист</a:t>
            </a:r>
            <a:r>
              <a:rPr lang="en-US" sz="2200"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200" i="1" dirty="0">
                <a:latin typeface="Times New Roman" panose="02020603050405020304" pitchFamily="18" charset="0"/>
                <a:cs typeface="Times New Roman" panose="02020603050405020304" pitchFamily="18" charset="0"/>
              </a:rPr>
              <a:t> </a:t>
            </a:r>
            <a:r>
              <a:rPr lang="ru-RU" sz="2200"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200" i="1" dirty="0">
                <a:latin typeface="Times New Roman" panose="02020603050405020304" pitchFamily="18" charset="0"/>
                <a:cs typeface="Times New Roman" panose="02020603050405020304" pitchFamily="18" charset="0"/>
              </a:rPr>
              <a:t> </a:t>
            </a:r>
            <a:r>
              <a:rPr lang="ru-RU" sz="2200"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en-US" altLang="en-US" sz="2200" dirty="0">
                <a:latin typeface="Times New Roman" panose="02020603050405020304" pitchFamily="18" charset="0"/>
                <a:cs typeface="Times New Roman" panose="02020603050405020304" pitchFamily="18" charset="0"/>
              </a:rPr>
              <a:t>}</a:t>
            </a:r>
            <a:endParaRPr lang="ru-RU" altLang="en-US" sz="2200" dirty="0">
              <a:latin typeface="Times New Roman" panose="02020603050405020304" pitchFamily="18" charset="0"/>
              <a:cs typeface="Times New Roman" panose="02020603050405020304" pitchFamily="18" charset="0"/>
            </a:endParaRPr>
          </a:p>
          <a:p>
            <a:pPr marL="0" indent="0">
              <a:spcBef>
                <a:spcPts val="0"/>
              </a:spcBef>
              <a:buNone/>
            </a:pPr>
            <a:r>
              <a:rPr lang="en-US" altLang="en-US" sz="2200" dirty="0">
                <a:latin typeface="Times New Roman" panose="02020603050405020304" pitchFamily="18" charset="0"/>
                <a:cs typeface="Times New Roman" panose="02020603050405020304" pitchFamily="18" charset="0"/>
              </a:rPr>
              <a:t>F(c2){</a:t>
            </a:r>
            <a:r>
              <a:rPr lang="ru-RU" sz="22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метание,</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стрела,</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дуга</a:t>
            </a:r>
            <a:r>
              <a:rPr lang="ru-RU" sz="2200"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тетива</a:t>
            </a:r>
            <a:r>
              <a:rPr lang="ru-RU" sz="2200" dirty="0">
                <a:solidFill>
                  <a:schemeClr val="accent6">
                    <a:lumMod val="75000"/>
                  </a:schemeClr>
                </a:solidFill>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a:t>
            </a:r>
            <a:r>
              <a:rPr lang="ru-RU" sz="2200"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200" i="1" dirty="0">
                <a:solidFill>
                  <a:schemeClr val="accent6">
                    <a:lumMod val="75000"/>
                  </a:schemeClr>
                </a:solidFill>
                <a:latin typeface="Times New Roman" panose="02020603050405020304" pitchFamily="18" charset="0"/>
                <a:cs typeface="Times New Roman" panose="02020603050405020304" pitchFamily="18" charset="0"/>
              </a:rPr>
              <a:t>,</a:t>
            </a:r>
            <a:r>
              <a:rPr lang="ru-RU" sz="2200" i="1" dirty="0">
                <a:latin typeface="Times New Roman" panose="02020603050405020304" pitchFamily="18" charset="0"/>
                <a:cs typeface="Times New Roman" panose="02020603050405020304" pitchFamily="18" charset="0"/>
              </a:rPr>
              <a:t> </a:t>
            </a:r>
            <a:r>
              <a:rPr lang="ru-RU" sz="2200" i="1" dirty="0">
                <a:solidFill>
                  <a:schemeClr val="accent6">
                    <a:lumMod val="75000"/>
                  </a:schemeClr>
                </a:solidFill>
                <a:latin typeface="Times New Roman" panose="02020603050405020304" pitchFamily="18" charset="0"/>
                <a:cs typeface="Times New Roman" panose="02020603050405020304" pitchFamily="18" charset="0"/>
              </a:rPr>
              <a:t>стрельба, спорт</a:t>
            </a:r>
            <a:r>
              <a:rPr lang="en-US" altLang="en-US" sz="2200" dirty="0">
                <a:latin typeface="Times New Roman" panose="02020603050405020304" pitchFamily="18" charset="0"/>
                <a:cs typeface="Times New Roman" panose="02020603050405020304" pitchFamily="18" charset="0"/>
              </a:rPr>
              <a:t>}</a:t>
            </a:r>
          </a:p>
          <a:p>
            <a:pPr marL="0" indent="0">
              <a:buNone/>
            </a:pPr>
            <a:endParaRPr lang="en-US" altLang="en-US" sz="2400"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3600" b="1" cap="none" dirty="0"/>
              <a:t>Методы, основанные на словарях</a:t>
            </a:r>
            <a:br>
              <a:rPr lang="ru-RU" altLang="en-US" sz="3600" b="1" cap="none" dirty="0"/>
            </a:br>
            <a:r>
              <a:rPr lang="ru-RU" altLang="en-US" sz="3600" b="1" cap="none" dirty="0"/>
              <a:t>Метод контекстного пересечения</a:t>
            </a:r>
            <a:endParaRPr lang="en-US" altLang="en-US" sz="3600" b="1" cap="none" dirty="0"/>
          </a:p>
        </p:txBody>
      </p:sp>
      <p:sp>
        <p:nvSpPr>
          <p:cNvPr id="2" name="Date Placeholder 1"/>
          <p:cNvSpPr>
            <a:spLocks noGrp="1"/>
          </p:cNvSpPr>
          <p:nvPr>
            <p:ph type="dt" sz="half" idx="11"/>
          </p:nvPr>
        </p:nvSpPr>
        <p:spPr/>
        <p:txBody>
          <a:bodyPr/>
          <a:lstStyle/>
          <a:p>
            <a:fld id="{9F19C125-7889-4D9B-80D9-11CFC908C3EC}" type="datetime1">
              <a:rPr lang="ru-RU" smtClean="0"/>
              <a:t>13.12.2019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32</a:t>
            </a:fld>
            <a:endParaRPr lang="en-US" altLang="en-US">
              <a:solidFill>
                <a:srgbClr val="FFFFFF"/>
              </a:solidFill>
              <a:latin typeface="Century Schoolbook" panose="02040604050505020304" pitchFamily="18" charset="0"/>
            </a:endParaRPr>
          </a:p>
        </p:txBody>
      </p:sp>
      <p:sp>
        <p:nvSpPr>
          <p:cNvPr id="15365"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6DB8C31-4BC5-43F4-89F4-0EF123CA2EEC}" type="slidenum">
              <a:rPr lang="en-US" altLang="en-US" sz="1400" b="1">
                <a:solidFill>
                  <a:srgbClr val="FFFFFF"/>
                </a:solidFill>
                <a:latin typeface="Century Schoolbook" panose="02040604050505020304" pitchFamily="18" charset="0"/>
              </a:rPr>
              <a:pPr algn="ctr" eaLnBrk="1" hangingPunct="1"/>
              <a:t>32</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35227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sz="quarter" idx="10"/>
          </p:nvPr>
        </p:nvSpPr>
        <p:spPr>
          <a:xfrm>
            <a:off x="395536" y="1341438"/>
            <a:ext cx="8496944" cy="4608512"/>
          </a:xfrm>
        </p:spPr>
        <p:txBody>
          <a:bodyPr>
            <a:noAutofit/>
          </a:bodyPr>
          <a:lstStyle/>
          <a:p>
            <a:pPr marL="457200" indent="-457200">
              <a:buAutoNum type="arabicParenBoth"/>
            </a:pPr>
            <a:r>
              <a:rPr lang="ru-RU" sz="2400" i="1" dirty="0" smtClean="0">
                <a:latin typeface="Times New Roman" panose="02020603050405020304" pitchFamily="18" charset="0"/>
                <a:cs typeface="Times New Roman" panose="02020603050405020304" pitchFamily="18" charset="0"/>
              </a:rPr>
              <a:t>Благодаря </a:t>
            </a:r>
            <a:r>
              <a:rPr lang="ru-RU" b="1" i="1" dirty="0">
                <a:solidFill>
                  <a:schemeClr val="accent6">
                    <a:lumMod val="75000"/>
                  </a:schemeClr>
                </a:solidFill>
                <a:latin typeface="Times New Roman" panose="02020603050405020304" pitchFamily="18" charset="0"/>
                <a:cs typeface="Times New Roman" panose="02020603050405020304" pitchFamily="18" charset="0"/>
              </a:rPr>
              <a:t>спорту</a:t>
            </a:r>
            <a:r>
              <a:rPr lang="ru-RU" sz="2400" b="1" i="1" dirty="0">
                <a:latin typeface="Times New Roman" panose="02020603050405020304" pitchFamily="18" charset="0"/>
                <a:cs typeface="Times New Roman" panose="02020603050405020304" pitchFamily="18" charset="0"/>
              </a:rPr>
              <a:t> </a:t>
            </a:r>
            <a:r>
              <a:rPr lang="ru-RU" b="1" i="1" dirty="0">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400" b="1" i="1" dirty="0">
                <a:latin typeface="Times New Roman" panose="02020603050405020304" pitchFamily="18" charset="0"/>
                <a:cs typeface="Times New Roman" panose="02020603050405020304" pitchFamily="18" charset="0"/>
              </a:rPr>
              <a:t> </a:t>
            </a:r>
            <a:r>
              <a:rPr lang="ru-RU" sz="2400" i="1" dirty="0">
                <a:latin typeface="Times New Roman" panose="02020603050405020304" pitchFamily="18" charset="0"/>
                <a:cs typeface="Times New Roman" panose="02020603050405020304" pitchFamily="18" charset="0"/>
              </a:rPr>
              <a:t>из лука получила новое название и развитие лука: потребовала изменить его </a:t>
            </a:r>
            <a:r>
              <a:rPr lang="ru-RU" i="1" dirty="0">
                <a:latin typeface="Times New Roman" panose="02020603050405020304" pitchFamily="18" charset="0"/>
                <a:cs typeface="Times New Roman" panose="02020603050405020304" pitchFamily="18" charset="0"/>
              </a:rPr>
              <a:t>форму, конструкцию и технологию изготовления</a:t>
            </a:r>
            <a:r>
              <a:rPr lang="ru-RU" sz="2400" i="1" dirty="0">
                <a:latin typeface="Times New Roman" panose="02020603050405020304" pitchFamily="18" charset="0"/>
                <a:cs typeface="Times New Roman" panose="02020603050405020304" pitchFamily="18" charset="0"/>
              </a:rPr>
              <a:t>. </a:t>
            </a:r>
            <a:r>
              <a:rPr lang="ru-RU" sz="2400" i="1" dirty="0" smtClean="0">
                <a:latin typeface="Times New Roman" panose="02020603050405020304" pitchFamily="18" charset="0"/>
                <a:cs typeface="Times New Roman" panose="02020603050405020304" pitchFamily="18" charset="0"/>
              </a:rPr>
              <a:t>Современные </a:t>
            </a:r>
            <a:r>
              <a:rPr lang="ru-RU" sz="2400" i="1" dirty="0">
                <a:latin typeface="Times New Roman" panose="02020603050405020304" pitchFamily="18" charset="0"/>
                <a:cs typeface="Times New Roman" panose="02020603050405020304" pitchFamily="18" charset="0"/>
              </a:rPr>
              <a:t>спортивные луки имеют </a:t>
            </a:r>
            <a:r>
              <a:rPr lang="ru-RU" i="1" dirty="0">
                <a:latin typeface="Times New Roman" panose="02020603050405020304" pitchFamily="18" charset="0"/>
                <a:cs typeface="Times New Roman" panose="02020603050405020304" pitchFamily="18" charset="0"/>
              </a:rPr>
              <a:t>изогнутые концы плеч в сторону, противоположную натяжению </a:t>
            </a:r>
            <a:r>
              <a:rPr lang="ru-RU" b="1" i="1" dirty="0">
                <a:solidFill>
                  <a:schemeClr val="accent6">
                    <a:lumMod val="75000"/>
                  </a:schemeClr>
                </a:solidFill>
                <a:latin typeface="Times New Roman" panose="02020603050405020304" pitchFamily="18" charset="0"/>
                <a:cs typeface="Times New Roman" panose="02020603050405020304" pitchFamily="18" charset="0"/>
              </a:rPr>
              <a:t>тетивы</a:t>
            </a:r>
            <a:r>
              <a:rPr lang="ru-RU" sz="2400" i="1" dirty="0">
                <a:latin typeface="Times New Roman" panose="02020603050405020304" pitchFamily="18" charset="0"/>
                <a:cs typeface="Times New Roman" panose="02020603050405020304" pitchFamily="18" charset="0"/>
              </a:rPr>
              <a:t>.</a:t>
            </a:r>
          </a:p>
          <a:p>
            <a:pPr marL="0" indent="0">
              <a:spcBef>
                <a:spcPts val="1200"/>
              </a:spcBef>
              <a:buNone/>
            </a:pPr>
            <a:r>
              <a:rPr lang="ru-RU" sz="2400" i="1" dirty="0" smtClean="0">
                <a:latin typeface="Times New Roman" panose="02020603050405020304" pitchFamily="18" charset="0"/>
                <a:cs typeface="Times New Roman" panose="02020603050405020304" pitchFamily="18" charset="0"/>
              </a:rPr>
              <a:t>(2) Все </a:t>
            </a:r>
            <a:r>
              <a:rPr lang="ru-RU" sz="2400" i="1" dirty="0">
                <a:latin typeface="Times New Roman" panose="02020603050405020304" pitchFamily="18" charset="0"/>
                <a:cs typeface="Times New Roman" panose="02020603050405020304" pitchFamily="18" charset="0"/>
              </a:rPr>
              <a:t>знают, насколько полезен и необходим </a:t>
            </a:r>
            <a:r>
              <a:rPr lang="ru-RU" i="1" dirty="0">
                <a:latin typeface="Times New Roman" panose="02020603050405020304" pitchFamily="18" charset="0"/>
                <a:cs typeface="Times New Roman" panose="02020603050405020304" pitchFamily="18" charset="0"/>
              </a:rPr>
              <a:t>для здоровья свежий </a:t>
            </a:r>
            <a:r>
              <a:rPr lang="ru-RU" b="1" i="1" dirty="0">
                <a:solidFill>
                  <a:schemeClr val="tx2">
                    <a:lumMod val="60000"/>
                    <a:lumOff val="40000"/>
                  </a:schemeClr>
                </a:solidFill>
                <a:latin typeface="Times New Roman" panose="02020603050405020304" pitchFamily="18" charset="0"/>
                <a:cs typeface="Times New Roman" panose="02020603050405020304" pitchFamily="18" charset="0"/>
              </a:rPr>
              <a:t>зеленый</a:t>
            </a:r>
            <a:r>
              <a:rPr lang="ru-RU" sz="2400" i="1" dirty="0">
                <a:latin typeface="Times New Roman" panose="02020603050405020304" pitchFamily="18" charset="0"/>
                <a:cs typeface="Times New Roman" panose="02020603050405020304" pitchFamily="18" charset="0"/>
              </a:rPr>
              <a:t> лук. </a:t>
            </a:r>
          </a:p>
          <a:p>
            <a:pPr marL="0" indent="0">
              <a:spcBef>
                <a:spcPts val="1200"/>
              </a:spcBef>
              <a:buNone/>
            </a:pPr>
            <a:r>
              <a:rPr lang="en-US" altLang="en-US" sz="2400" dirty="0">
                <a:latin typeface="Times New Roman" panose="02020603050405020304" pitchFamily="18" charset="0"/>
                <a:cs typeface="Times New Roman" panose="02020603050405020304" pitchFamily="18" charset="0"/>
              </a:rPr>
              <a:t>F(c1)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растение,</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вкус,</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луковица,</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съедобный,</a:t>
            </a:r>
            <a:r>
              <a:rPr lang="ru-RU"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лист</a:t>
            </a:r>
            <a:r>
              <a:rPr lang="en-US" sz="2400"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4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 </a:t>
            </a:r>
            <a:r>
              <a:rPr lang="ru-RU" sz="2400" b="1"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400" i="1" dirty="0">
                <a:solidFill>
                  <a:schemeClr val="tx2">
                    <a:lumMod val="60000"/>
                    <a:lumOff val="40000"/>
                  </a:schemeClr>
                </a:solidFill>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 </a:t>
            </a:r>
            <a:r>
              <a:rPr lang="ru-RU" sz="2400" dirty="0">
                <a:solidFill>
                  <a:schemeClr val="tx2">
                    <a:lumMod val="60000"/>
                    <a:lumOff val="40000"/>
                  </a:schemeClr>
                </a:solidFill>
                <a:latin typeface="Times New Roman" panose="02020603050405020304" pitchFamily="18" charset="0"/>
                <a:cs typeface="Times New Roman" panose="02020603050405020304" pitchFamily="18" charset="0"/>
              </a:rPr>
              <a:t>головка</a:t>
            </a:r>
            <a:r>
              <a:rPr lang="en-US" altLang="en-US" sz="2400" dirty="0">
                <a:latin typeface="Times New Roman" panose="02020603050405020304" pitchFamily="18" charset="0"/>
                <a:cs typeface="Times New Roman" panose="02020603050405020304" pitchFamily="18" charset="0"/>
              </a:rPr>
              <a:t>}</a:t>
            </a:r>
            <a:endParaRPr lang="ru-RU" altLang="en-US" sz="2400" dirty="0">
              <a:latin typeface="Times New Roman" panose="02020603050405020304" pitchFamily="18" charset="0"/>
              <a:cs typeface="Times New Roman" panose="02020603050405020304" pitchFamily="18" charset="0"/>
            </a:endParaRPr>
          </a:p>
          <a:p>
            <a:pPr marL="0" indent="0">
              <a:buNone/>
            </a:pPr>
            <a:r>
              <a:rPr lang="en-US" altLang="en-US" sz="2400" dirty="0">
                <a:latin typeface="Times New Roman" panose="02020603050405020304" pitchFamily="18" charset="0"/>
                <a:cs typeface="Times New Roman" panose="02020603050405020304" pitchFamily="18" charset="0"/>
              </a:rPr>
              <a:t>F(c2){</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оружие, метание, стрела, дуга</a:t>
            </a:r>
            <a:r>
              <a:rPr lang="ru-RU" sz="2400" dirty="0" smtClean="0">
                <a:latin typeface="Times New Roman" panose="02020603050405020304" pitchFamily="18" charset="0"/>
                <a:cs typeface="Times New Roman" panose="02020603050405020304" pitchFamily="18" charset="0"/>
              </a:rPr>
              <a:t>, </a:t>
            </a:r>
            <a:r>
              <a:rPr lang="ru-RU" sz="2400" b="1" i="1" dirty="0" smtClean="0">
                <a:solidFill>
                  <a:schemeClr val="accent6">
                    <a:lumMod val="75000"/>
                  </a:schemeClr>
                </a:solidFill>
                <a:latin typeface="Times New Roman" panose="02020603050405020304" pitchFamily="18" charset="0"/>
                <a:cs typeface="Times New Roman" panose="02020603050405020304" pitchFamily="18" charset="0"/>
              </a:rPr>
              <a:t>тетива</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r>
              <a:rPr lang="ru-RU" sz="2400" dirty="0" smtClean="0">
                <a:solidFill>
                  <a:schemeClr val="accent6">
                    <a:lumMod val="75000"/>
                  </a:schemeClr>
                </a:solidFill>
                <a:latin typeface="Times New Roman" panose="02020603050405020304" pitchFamily="18" charset="0"/>
                <a:cs typeface="Times New Roman" panose="02020603050405020304" pitchFamily="18" charset="0"/>
              </a:rPr>
              <a:t>тугой</a:t>
            </a:r>
            <a:r>
              <a:rPr lang="ru-RU" sz="2400" i="1" dirty="0" smtClean="0">
                <a:solidFill>
                  <a:schemeClr val="accent6">
                    <a:lumMod val="75000"/>
                  </a:schemeClr>
                </a:solidFill>
                <a:latin typeface="Times New Roman" panose="02020603050405020304" pitchFamily="18" charset="0"/>
                <a:cs typeface="Times New Roman" panose="02020603050405020304" pitchFamily="18" charset="0"/>
              </a:rPr>
              <a:t>, </a:t>
            </a:r>
            <a:r>
              <a:rPr lang="ru-RU" sz="2400" b="1" i="1" dirty="0" smtClean="0">
                <a:solidFill>
                  <a:schemeClr val="accent6">
                    <a:lumMod val="75000"/>
                  </a:schemeClr>
                </a:solidFill>
                <a:latin typeface="Times New Roman" panose="02020603050405020304" pitchFamily="18" charset="0"/>
                <a:cs typeface="Times New Roman" panose="02020603050405020304" pitchFamily="18" charset="0"/>
              </a:rPr>
              <a:t>стрельба, спорт</a:t>
            </a:r>
            <a:r>
              <a:rPr lang="en-US" altLang="en-US" sz="2400" dirty="0" smtClean="0">
                <a:latin typeface="Times New Roman" panose="02020603050405020304" pitchFamily="18" charset="0"/>
                <a:cs typeface="Times New Roman" panose="02020603050405020304" pitchFamily="18" charset="0"/>
              </a:rPr>
              <a:t>}</a:t>
            </a:r>
            <a:endParaRPr lang="ru-RU" altLang="en-US" sz="2400" dirty="0" smtClean="0">
              <a:latin typeface="Times New Roman" panose="02020603050405020304" pitchFamily="18" charset="0"/>
              <a:cs typeface="Times New Roman" panose="02020603050405020304" pitchFamily="18" charset="0"/>
            </a:endParaRPr>
          </a:p>
          <a:p>
            <a:pPr lvl="2">
              <a:buFont typeface="Symbol" panose="05050102010706020507" pitchFamily="18" charset="2"/>
              <a:buChar char="Þ"/>
            </a:pPr>
            <a:r>
              <a:rPr lang="ru-RU" altLang="en-US" dirty="0">
                <a:latin typeface="Times New Roman" panose="02020603050405020304" pitchFamily="18" charset="0"/>
                <a:cs typeface="Times New Roman" panose="02020603050405020304" pitchFamily="18" charset="0"/>
              </a:rPr>
              <a:t> </a:t>
            </a:r>
            <a:r>
              <a:rPr lang="ru-RU" altLang="en-US" dirty="0" smtClean="0">
                <a:latin typeface="Times New Roman" panose="02020603050405020304" pitchFamily="18" charset="0"/>
                <a:cs typeface="Times New Roman" panose="02020603050405020304" pitchFamily="18" charset="0"/>
              </a:rPr>
              <a:t>(1) – с2 – одно пересечение, (2) – с1 – 3 пересечения</a:t>
            </a:r>
            <a:endParaRPr lang="en-US" altLang="en-US" dirty="0">
              <a:latin typeface="Times New Roman" panose="02020603050405020304" pitchFamily="18" charset="0"/>
              <a:cs typeface="Times New Roman" panose="02020603050405020304" pitchFamily="18" charset="0"/>
            </a:endParaRPr>
          </a:p>
        </p:txBody>
      </p:sp>
      <p:sp>
        <p:nvSpPr>
          <p:cNvPr id="15363"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600" b="1" cap="none" dirty="0"/>
              <a:t>Методы, основанные на словарях</a:t>
            </a:r>
            <a:endParaRPr lang="en-US" altLang="en-US" sz="3600" b="1" cap="none" dirty="0"/>
          </a:p>
        </p:txBody>
      </p:sp>
      <p:sp>
        <p:nvSpPr>
          <p:cNvPr id="2" name="Date Placeholder 1"/>
          <p:cNvSpPr>
            <a:spLocks noGrp="1"/>
          </p:cNvSpPr>
          <p:nvPr>
            <p:ph type="dt" sz="half" idx="11"/>
          </p:nvPr>
        </p:nvSpPr>
        <p:spPr/>
        <p:txBody>
          <a:bodyPr/>
          <a:lstStyle/>
          <a:p>
            <a:fld id="{9532059E-18A2-4696-B588-FB9A7191F082}" type="datetime1">
              <a:rPr lang="ru-RU" smtClean="0"/>
              <a:t>13.12.2019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843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A8587C-D99B-4C5D-9925-427911BC12E4}" type="slidenum">
              <a:rPr lang="en-US" altLang="en-US">
                <a:solidFill>
                  <a:srgbClr val="FFFFFF"/>
                </a:solidFill>
                <a:latin typeface="Century Schoolbook" panose="02040604050505020304" pitchFamily="18" charset="0"/>
              </a:rPr>
              <a:pPr eaLnBrk="1" hangingPunct="1"/>
              <a:t>33</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14497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200" b="1" cap="none" dirty="0"/>
              <a:t>Алгоритм Леска</a:t>
            </a:r>
            <a:br>
              <a:rPr lang="ru-RU" altLang="en-US" sz="32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35155834-10AA-4DF0-BE8F-3663E21C98FA}" type="datetime1">
              <a:rPr lang="ru-RU" smtClean="0"/>
              <a:t>13.12.2019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34</a:t>
            </a:fld>
            <a:endParaRPr lang="en-US" altLang="en-US">
              <a:solidFill>
                <a:srgbClr val="FFFFFF"/>
              </a:solidFill>
              <a:latin typeface="Century Schoolbook" panose="02040604050505020304" pitchFamily="18" charset="0"/>
            </a:endParaRPr>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34</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683568" y="2397613"/>
            <a:ext cx="7848872" cy="259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Допущение: </a:t>
            </a:r>
          </a:p>
          <a:p>
            <a:pPr>
              <a:spcBef>
                <a:spcPts val="600"/>
              </a:spcBef>
              <a:buClr>
                <a:schemeClr val="accent1"/>
              </a:buClr>
              <a:buSzPct val="70000"/>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в контексте некоторой лексемы находятся близкие по смыслу слова</a:t>
            </a:r>
          </a:p>
          <a:p>
            <a:pPr>
              <a:spcBef>
                <a:spcPts val="600"/>
              </a:spcBef>
              <a:buClr>
                <a:schemeClr val="accent1"/>
              </a:buClr>
              <a:buSzPct val="70000"/>
              <a:buFont typeface="Wingdings" panose="05000000000000000000" pitchFamily="2" charset="2"/>
              <a:buNone/>
            </a:pPr>
            <a:endParaRPr lang="ru-RU" altLang="en-US" sz="24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None/>
            </a:pPr>
            <a:r>
              <a:rPr lang="ru-RU" altLang="en-US" sz="2200" dirty="0">
                <a:latin typeface="Times New Roman" panose="02020603050405020304" pitchFamily="18" charset="0"/>
                <a:cs typeface="Times New Roman" panose="02020603050405020304" pitchFamily="18" charset="0"/>
              </a:rPr>
              <a:t>Толкования контекстных слов должны иметь пересечения</a:t>
            </a:r>
          </a:p>
          <a:p>
            <a:pPr eaLnBrk="1" hangingPunct="1">
              <a:lnSpc>
                <a:spcPct val="102000"/>
              </a:lnSpc>
              <a:spcBef>
                <a:spcPts val="600"/>
              </a:spcBef>
            </a:pPr>
            <a:r>
              <a:rPr lang="en-GB" altLang="en-US" dirty="0">
                <a:latin typeface="Century Schoolbook" panose="02040604050505020304" pitchFamily="18" charset="0"/>
              </a:rPr>
              <a:t>	</a:t>
            </a:r>
            <a:r>
              <a:rPr lang="en-GB" altLang="en-US" sz="2400" dirty="0">
                <a:latin typeface="Century Schoolbook" panose="02040604050505020304" pitchFamily="18" charset="0"/>
              </a:rPr>
              <a:t>E.g. “On burning </a:t>
            </a:r>
            <a:r>
              <a:rPr lang="en-GB" altLang="en-US" sz="2400" b="1" i="1" dirty="0">
                <a:latin typeface="Century Schoolbook" panose="02040604050505020304" pitchFamily="18" charset="0"/>
              </a:rPr>
              <a:t>coal</a:t>
            </a:r>
            <a:r>
              <a:rPr lang="en-GB" altLang="en-US" sz="2400" dirty="0">
                <a:latin typeface="Century Schoolbook" panose="02040604050505020304" pitchFamily="18" charset="0"/>
              </a:rPr>
              <a:t> we get </a:t>
            </a:r>
            <a:r>
              <a:rPr lang="en-GB" altLang="en-US" sz="2400" b="1" i="1" dirty="0">
                <a:solidFill>
                  <a:srgbClr val="FF0000"/>
                </a:solidFill>
                <a:latin typeface="Century Schoolbook" panose="02040604050505020304" pitchFamily="18" charset="0"/>
              </a:rPr>
              <a:t>ash</a:t>
            </a:r>
            <a:r>
              <a:rPr lang="en-GB" altLang="en-US" sz="2400" dirty="0">
                <a:latin typeface="Century Schoolbook" panose="02040604050505020304" pitchFamily="18" charset="0"/>
              </a:rPr>
              <a:t>.”</a:t>
            </a:r>
          </a:p>
        </p:txBody>
      </p:sp>
      <p:sp>
        <p:nvSpPr>
          <p:cNvPr id="6" name="Стрелка вправо 5"/>
          <p:cNvSpPr/>
          <p:nvPr/>
        </p:nvSpPr>
        <p:spPr>
          <a:xfrm rot="5400000">
            <a:off x="4157954" y="3600645"/>
            <a:ext cx="46805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17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Content Placeholder 4"/>
          <p:cNvSpPr>
            <a:spLocks noGrp="1"/>
          </p:cNvSpPr>
          <p:nvPr>
            <p:ph sz="quarter" idx="10"/>
          </p:nvPr>
        </p:nvSpPr>
        <p:spPr>
          <a:xfrm>
            <a:off x="389509" y="2280429"/>
            <a:ext cx="3581401" cy="3335815"/>
          </a:xfrm>
        </p:spPr>
        <p:txBody>
          <a:bodyPr>
            <a:noAutofit/>
          </a:bodyPr>
          <a:lstStyle/>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1</a:t>
            </a:r>
          </a:p>
          <a:p>
            <a:pPr marL="0" indent="0"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Trees of the olive family with pinnate leaves, thin furrowed bark and gray branches.</a:t>
            </a: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2</a:t>
            </a:r>
          </a:p>
          <a:p>
            <a:pPr marL="0" indent="0"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The </a:t>
            </a:r>
            <a:r>
              <a:rPr lang="en-US" altLang="en-US" sz="2000" b="1" i="1" dirty="0">
                <a:solidFill>
                  <a:srgbClr val="FF0000"/>
                </a:solidFill>
                <a:latin typeface="Times New Roman" panose="02020603050405020304" pitchFamily="18" charset="0"/>
                <a:cs typeface="Times New Roman" panose="02020603050405020304" pitchFamily="18" charset="0"/>
              </a:rPr>
              <a:t>solid</a:t>
            </a:r>
            <a:r>
              <a:rPr lang="en-US" altLang="en-US" sz="2000" dirty="0">
                <a:latin typeface="Times New Roman" panose="02020603050405020304" pitchFamily="18" charset="0"/>
                <a:cs typeface="Times New Roman" panose="02020603050405020304" pitchFamily="18" charset="0"/>
              </a:rPr>
              <a:t> residue left when </a:t>
            </a:r>
            <a:r>
              <a:rPr lang="en-US" altLang="en-US" sz="2000" b="1" i="1" dirty="0">
                <a:solidFill>
                  <a:srgbClr val="FF0000"/>
                </a:solidFill>
                <a:latin typeface="Times New Roman" panose="02020603050405020304" pitchFamily="18" charset="0"/>
                <a:cs typeface="Times New Roman" panose="02020603050405020304" pitchFamily="18" charset="0"/>
              </a:rPr>
              <a:t>combustible</a:t>
            </a:r>
            <a:r>
              <a:rPr lang="en-US" altLang="en-US" sz="2000" dirty="0">
                <a:latin typeface="Times New Roman" panose="02020603050405020304" pitchFamily="18" charset="0"/>
                <a:cs typeface="Times New Roman" panose="02020603050405020304" pitchFamily="18" charset="0"/>
              </a:rPr>
              <a:t> material is thoroughly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ed or oxidized.</a:t>
            </a: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3</a:t>
            </a:r>
          </a:p>
          <a:p>
            <a:pPr eaLnBrk="1" hangingPunct="1">
              <a:spcBef>
                <a:spcPct val="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To convert into ash</a:t>
            </a:r>
          </a:p>
        </p:txBody>
      </p:sp>
      <p:sp>
        <p:nvSpPr>
          <p:cNvPr id="16387" name="Title 1"/>
          <p:cNvSpPr>
            <a:spLocks noGrp="1"/>
          </p:cNvSpPr>
          <p:nvPr>
            <p:ph type="title"/>
          </p:nvPr>
        </p:nvSpPr>
        <p:spPr bwMode="auto"/>
        <p:txBody>
          <a:bodyPr wrap="square" lIns="91440" tIns="45720" rIns="91440" bIns="45720" numCol="1" anchorCtr="0" compatLnSpc="1">
            <a:prstTxWarp prst="textNoShape">
              <a:avLst/>
            </a:prstTxWarp>
            <a:normAutofit/>
          </a:bodyPr>
          <a:lstStyle/>
          <a:p>
            <a:pPr algn="ctr" eaLnBrk="1" hangingPunct="1"/>
            <a:r>
              <a:rPr lang="ru-RU" altLang="en-US" sz="3200" b="1" cap="none" dirty="0"/>
              <a:t>Алгоритм Леска</a:t>
            </a:r>
            <a:br>
              <a:rPr lang="ru-RU" altLang="en-US" sz="32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DE428B0B-138B-4847-A100-3E9852A36420}" type="datetime1">
              <a:rPr lang="ru-RU" smtClean="0"/>
              <a:t>13.12.2019</a:t>
            </a:fld>
            <a:endParaRPr lang="ru-RU"/>
          </a:p>
        </p:txBody>
      </p:sp>
      <p:sp>
        <p:nvSpPr>
          <p:cNvPr id="3" name="Footer Placeholder 2"/>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35</a:t>
            </a:fld>
            <a:endParaRPr lang="en-US" altLang="en-US">
              <a:solidFill>
                <a:srgbClr val="FFFFFF"/>
              </a:solidFill>
              <a:latin typeface="Century Schoolbook" panose="02040604050505020304" pitchFamily="18" charset="0"/>
            </a:endParaRPr>
          </a:p>
        </p:txBody>
      </p:sp>
      <p:sp>
        <p:nvSpPr>
          <p:cNvPr id="16391" name="Content Placeholder 5"/>
          <p:cNvSpPr>
            <a:spLocks noGrp="1"/>
          </p:cNvSpPr>
          <p:nvPr>
            <p:ph sz="quarter" idx="4294967295"/>
          </p:nvPr>
        </p:nvSpPr>
        <p:spPr>
          <a:xfrm>
            <a:off x="4064824" y="2225918"/>
            <a:ext cx="4903787" cy="3446864"/>
          </a:xfrm>
        </p:spPr>
        <p:txBody>
          <a:bodyPr>
            <a:noAutofit/>
          </a:bodyPr>
          <a:lstStyle/>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1</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A piece of glowing carbon or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t wood.</a:t>
            </a:r>
          </a:p>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2</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charcoal.</a:t>
            </a:r>
          </a:p>
          <a:p>
            <a:pPr marL="342900" lvl="1" indent="-342900">
              <a:spcBef>
                <a:spcPct val="0"/>
              </a:spcBef>
              <a:buFont typeface="Arial" pitchFamily="34" charset="0"/>
              <a:buChar char="•"/>
            </a:pPr>
            <a:r>
              <a:rPr lang="en-US" altLang="en-US" sz="2000" dirty="0">
                <a:latin typeface="Times New Roman" panose="02020603050405020304" pitchFamily="18" charset="0"/>
                <a:cs typeface="Times New Roman" panose="02020603050405020304" pitchFamily="18" charset="0"/>
              </a:rPr>
              <a:t>Sense 3</a:t>
            </a:r>
            <a:endParaRPr lang="ru-RU" altLang="en-US" sz="2000" dirty="0">
              <a:latin typeface="Times New Roman" panose="02020603050405020304" pitchFamily="18" charset="0"/>
              <a:cs typeface="Times New Roman" panose="02020603050405020304" pitchFamily="18" charset="0"/>
            </a:endParaRPr>
          </a:p>
          <a:p>
            <a:pPr marL="0" lvl="1" indent="0">
              <a:spcBef>
                <a:spcPct val="0"/>
              </a:spcBef>
              <a:buNone/>
            </a:pPr>
            <a:r>
              <a:rPr lang="en-US" altLang="en-US" sz="2000" dirty="0">
                <a:latin typeface="Times New Roman" panose="02020603050405020304" pitchFamily="18" charset="0"/>
                <a:cs typeface="Times New Roman" panose="02020603050405020304" pitchFamily="18" charset="0"/>
              </a:rPr>
              <a:t>A black </a:t>
            </a:r>
            <a:r>
              <a:rPr lang="en-US" altLang="en-US" sz="2000" b="1" i="1" dirty="0">
                <a:solidFill>
                  <a:srgbClr val="FF0000"/>
                </a:solidFill>
                <a:latin typeface="Times New Roman" panose="02020603050405020304" pitchFamily="18" charset="0"/>
                <a:cs typeface="Times New Roman" panose="02020603050405020304" pitchFamily="18" charset="0"/>
              </a:rPr>
              <a:t>solid</a:t>
            </a:r>
            <a:r>
              <a:rPr lang="en-US" altLang="en-US" sz="2000" b="1" i="1" dirty="0">
                <a:latin typeface="Times New Roman" panose="02020603050405020304" pitchFamily="18" charset="0"/>
                <a:cs typeface="Times New Roman" panose="02020603050405020304" pitchFamily="18" charset="0"/>
              </a:rPr>
              <a:t> </a:t>
            </a:r>
            <a:r>
              <a:rPr lang="en-US" altLang="en-US" sz="2000" b="1" i="1" dirty="0">
                <a:solidFill>
                  <a:srgbClr val="FF0000"/>
                </a:solidFill>
                <a:latin typeface="Times New Roman" panose="02020603050405020304" pitchFamily="18" charset="0"/>
                <a:cs typeface="Times New Roman" panose="02020603050405020304" pitchFamily="18" charset="0"/>
              </a:rPr>
              <a:t>combustible</a:t>
            </a:r>
            <a:r>
              <a:rPr lang="en-US" altLang="en-US" sz="2000" dirty="0">
                <a:latin typeface="Times New Roman" panose="02020603050405020304" pitchFamily="18" charset="0"/>
                <a:cs typeface="Times New Roman" panose="02020603050405020304" pitchFamily="18" charset="0"/>
              </a:rPr>
              <a:t> substance formed by the partial decomposition of vegetable matter without free access to air and under the influence of moisture and often increased pressure and temperature that is widely used as a fuel for </a:t>
            </a:r>
            <a:r>
              <a:rPr lang="en-US" altLang="en-US" sz="2000" b="1" i="1" dirty="0">
                <a:solidFill>
                  <a:srgbClr val="FF0000"/>
                </a:solidFill>
                <a:latin typeface="Times New Roman" panose="02020603050405020304" pitchFamily="18" charset="0"/>
                <a:cs typeface="Times New Roman" panose="02020603050405020304" pitchFamily="18" charset="0"/>
              </a:rPr>
              <a:t>burn</a:t>
            </a:r>
            <a:r>
              <a:rPr lang="en-US" altLang="en-US" sz="2000" dirty="0">
                <a:latin typeface="Times New Roman" panose="02020603050405020304" pitchFamily="18" charset="0"/>
                <a:cs typeface="Times New Roman" panose="02020603050405020304" pitchFamily="18" charset="0"/>
              </a:rPr>
              <a:t>ing</a:t>
            </a:r>
          </a:p>
        </p:txBody>
      </p:sp>
      <p:sp>
        <p:nvSpPr>
          <p:cNvPr id="16392" name="Text Placeholder 6"/>
          <p:cNvSpPr>
            <a:spLocks noGrp="1"/>
          </p:cNvSpPr>
          <p:nvPr>
            <p:ph type="body" sz="quarter" idx="4294967295"/>
          </p:nvPr>
        </p:nvSpPr>
        <p:spPr>
          <a:xfrm>
            <a:off x="522590" y="1819169"/>
            <a:ext cx="3581400" cy="430213"/>
          </a:xfrm>
        </p:spPr>
        <p:txBody>
          <a:bodyPr>
            <a:normAutofit fontScale="85000" lnSpcReduction="20000"/>
          </a:bodyPr>
          <a:lstStyle/>
          <a:p>
            <a:pPr algn="ctr" eaLnBrk="1" hangingPunct="1"/>
            <a:r>
              <a:rPr lang="en-US" altLang="en-US" dirty="0"/>
              <a:t>Ash</a:t>
            </a:r>
          </a:p>
        </p:txBody>
      </p:sp>
      <p:sp>
        <p:nvSpPr>
          <p:cNvPr id="16393" name="Text Placeholder 7"/>
          <p:cNvSpPr>
            <a:spLocks noGrp="1"/>
          </p:cNvSpPr>
          <p:nvPr>
            <p:ph type="body" sz="quarter" idx="4294967295"/>
          </p:nvPr>
        </p:nvSpPr>
        <p:spPr>
          <a:xfrm>
            <a:off x="5486400" y="1765300"/>
            <a:ext cx="3657600" cy="430213"/>
          </a:xfrm>
        </p:spPr>
        <p:txBody>
          <a:bodyPr>
            <a:normAutofit fontScale="85000" lnSpcReduction="20000"/>
          </a:bodyPr>
          <a:lstStyle/>
          <a:p>
            <a:pPr algn="ctr" eaLnBrk="1" hangingPunct="1"/>
            <a:r>
              <a:rPr lang="en-US" altLang="en-US" dirty="0"/>
              <a:t>Coal</a:t>
            </a:r>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35</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687387" y="904227"/>
            <a:ext cx="7543800" cy="8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None/>
            </a:pPr>
            <a:endParaRPr lang="ru-RU" altLang="en-US" sz="2200" dirty="0">
              <a:latin typeface="Times New Roman" panose="02020603050405020304" pitchFamily="18" charset="0"/>
              <a:cs typeface="Times New Roman" panose="02020603050405020304" pitchFamily="18" charset="0"/>
            </a:endParaRPr>
          </a:p>
          <a:p>
            <a:pPr eaLnBrk="1" hangingPunct="1">
              <a:lnSpc>
                <a:spcPct val="102000"/>
              </a:lnSpc>
              <a:spcBef>
                <a:spcPts val="600"/>
              </a:spcBef>
            </a:pPr>
            <a:r>
              <a:rPr lang="en-GB" altLang="en-US" dirty="0">
                <a:latin typeface="Century Schoolbook" panose="02040604050505020304" pitchFamily="18" charset="0"/>
              </a:rPr>
              <a:t>	</a:t>
            </a:r>
            <a:r>
              <a:rPr lang="en-GB" altLang="en-US" sz="2400" dirty="0">
                <a:latin typeface="Century Schoolbook" panose="02040604050505020304" pitchFamily="18" charset="0"/>
              </a:rPr>
              <a:t>E.g. “On burning </a:t>
            </a:r>
            <a:r>
              <a:rPr lang="en-GB" altLang="en-US" sz="2400" b="1" i="1" dirty="0">
                <a:latin typeface="Century Schoolbook" panose="02040604050505020304" pitchFamily="18" charset="0"/>
              </a:rPr>
              <a:t>coal</a:t>
            </a:r>
            <a:r>
              <a:rPr lang="en-GB" altLang="en-US" sz="2400" dirty="0">
                <a:latin typeface="Century Schoolbook" panose="02040604050505020304" pitchFamily="18" charset="0"/>
              </a:rPr>
              <a:t> we get </a:t>
            </a:r>
            <a:r>
              <a:rPr lang="en-GB" altLang="en-US" sz="2400" b="1" i="1" dirty="0">
                <a:solidFill>
                  <a:srgbClr val="FF0000"/>
                </a:solidFill>
                <a:latin typeface="Century Schoolbook" panose="02040604050505020304" pitchFamily="18" charset="0"/>
              </a:rPr>
              <a:t>ash</a:t>
            </a:r>
            <a:r>
              <a:rPr lang="en-GB" altLang="en-US" sz="2400" dirty="0">
                <a:latin typeface="Century Schoolbook" panose="02040604050505020304" pitchFamily="18" charset="0"/>
              </a:rPr>
              <a:t>.”</a:t>
            </a:r>
          </a:p>
        </p:txBody>
      </p:sp>
      <p:sp>
        <p:nvSpPr>
          <p:cNvPr id="16395" name="Text Placeholder 6"/>
          <p:cNvSpPr>
            <a:spLocks/>
          </p:cNvSpPr>
          <p:nvPr/>
        </p:nvSpPr>
        <p:spPr bwMode="auto">
          <a:xfrm>
            <a:off x="655414" y="5757697"/>
            <a:ext cx="7467600" cy="4572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600"/>
              </a:spcBef>
              <a:buClr>
                <a:schemeClr val="accent1"/>
              </a:buClr>
              <a:buSzPct val="70000"/>
            </a:pPr>
            <a:r>
              <a:rPr lang="ru-RU" altLang="en-US" dirty="0" smtClean="0">
                <a:solidFill>
                  <a:srgbClr val="FFFFFF"/>
                </a:solidFill>
                <a:latin typeface="Century Schoolbook" panose="02040604050505020304" pitchFamily="18" charset="0"/>
              </a:rPr>
              <a:t>Побеждает смысл 2 для </a:t>
            </a:r>
            <a:r>
              <a:rPr lang="en-US" altLang="en-US" dirty="0" smtClean="0">
                <a:solidFill>
                  <a:srgbClr val="FFFFFF"/>
                </a:solidFill>
                <a:latin typeface="Century Schoolbook" panose="02040604050505020304" pitchFamily="18" charset="0"/>
              </a:rPr>
              <a:t>ash</a:t>
            </a:r>
            <a:r>
              <a:rPr lang="ru-RU" altLang="en-US" dirty="0" smtClean="0">
                <a:solidFill>
                  <a:srgbClr val="FFFFFF"/>
                </a:solidFill>
                <a:latin typeface="Century Schoolbook" panose="02040604050505020304" pitchFamily="18" charset="0"/>
              </a:rPr>
              <a:t> </a:t>
            </a:r>
            <a:endParaRPr lang="en-US" altLang="en-US" dirty="0">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11497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Content Placeholder 4"/>
          <p:cNvSpPr>
            <a:spLocks noGrp="1"/>
          </p:cNvSpPr>
          <p:nvPr>
            <p:ph sz="quarter" idx="10"/>
          </p:nvPr>
        </p:nvSpPr>
        <p:spPr>
          <a:xfrm>
            <a:off x="575469" y="2363904"/>
            <a:ext cx="4572596" cy="3890846"/>
          </a:xfrm>
        </p:spPr>
        <p:txBody>
          <a:bodyPr>
            <a:noAutofit/>
          </a:bodyPr>
          <a:lstStyle/>
          <a:p>
            <a:pPr eaLnBrk="1" hangingPunct="1">
              <a:spcBef>
                <a:spcPct val="0"/>
              </a:spcBef>
            </a:pPr>
            <a:r>
              <a:rPr lang="en-US" altLang="en-US" sz="2000" dirty="0"/>
              <a:t>Sense 1</a:t>
            </a:r>
          </a:p>
          <a:p>
            <a:pPr marL="0" indent="0">
              <a:buNone/>
            </a:pP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Огородное</a:t>
            </a:r>
            <a:r>
              <a:rPr lang="ru-RU" sz="2000" dirty="0">
                <a:latin typeface="Times New Roman" panose="02020603050405020304" pitchFamily="18" charset="0"/>
                <a:cs typeface="Times New Roman" panose="02020603050405020304" pitchFamily="18" charset="0"/>
              </a:rPr>
              <a:t> или дикорастущее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растение </a:t>
            </a:r>
            <a:r>
              <a:rPr lang="ru-RU" sz="2000" dirty="0">
                <a:latin typeface="Times New Roman" panose="02020603050405020304" pitchFamily="18" charset="0"/>
                <a:cs typeface="Times New Roman" panose="02020603050405020304" pitchFamily="18" charset="0"/>
              </a:rPr>
              <a:t>лилейных с  острым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вкусом</a:t>
            </a:r>
            <a:r>
              <a:rPr lang="ru-RU" sz="2000" dirty="0">
                <a:latin typeface="Times New Roman" panose="02020603050405020304" pitchFamily="18" charset="0"/>
                <a:cs typeface="Times New Roman" panose="02020603050405020304" pitchFamily="18" charset="0"/>
              </a:rPr>
              <a:t>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луковицы</a:t>
            </a:r>
            <a:r>
              <a:rPr lang="ru-RU" sz="2000" dirty="0">
                <a:latin typeface="Times New Roman" panose="02020603050405020304" pitchFamily="18" charset="0"/>
                <a:cs typeface="Times New Roman" panose="02020603050405020304" pitchFamily="18" charset="0"/>
              </a:rPr>
              <a:t> и съедобными трубчатыми </a:t>
            </a:r>
            <a:r>
              <a:rPr lang="ru-RU" sz="2000" dirty="0">
                <a:solidFill>
                  <a:schemeClr val="tx2">
                    <a:lumMod val="60000"/>
                    <a:lumOff val="40000"/>
                  </a:schemeClr>
                </a:solidFill>
                <a:latin typeface="Times New Roman" panose="02020603050405020304" pitchFamily="18" charset="0"/>
                <a:cs typeface="Times New Roman" panose="02020603050405020304" pitchFamily="18" charset="0"/>
              </a:rPr>
              <a:t>листьями</a:t>
            </a:r>
            <a:r>
              <a:rPr lang="ru-RU" sz="2000" dirty="0">
                <a:latin typeface="Times New Roman" panose="02020603050405020304" pitchFamily="18" charset="0"/>
                <a:cs typeface="Times New Roman" panose="02020603050405020304" pitchFamily="18" charset="0"/>
              </a:rPr>
              <a:t>. </a:t>
            </a:r>
            <a:r>
              <a:rPr lang="ru-RU" sz="2000" i="1" dirty="0">
                <a:solidFill>
                  <a:schemeClr val="tx2">
                    <a:lumMod val="60000"/>
                    <a:lumOff val="40000"/>
                  </a:schemeClr>
                </a:solidFill>
                <a:latin typeface="Times New Roman" panose="02020603050405020304" pitchFamily="18" charset="0"/>
                <a:cs typeface="Times New Roman" panose="02020603050405020304" pitchFamily="18" charset="0"/>
              </a:rPr>
              <a:t>Репчатый</a:t>
            </a:r>
            <a:r>
              <a:rPr lang="ru-RU" sz="2000" i="1" dirty="0">
                <a:latin typeface="Times New Roman" panose="02020603050405020304" pitchFamily="18" charset="0"/>
                <a:cs typeface="Times New Roman" panose="02020603050405020304" pitchFamily="18" charset="0"/>
              </a:rPr>
              <a:t> л. </a:t>
            </a:r>
          </a:p>
          <a:p>
            <a:pPr marL="0" indent="0">
              <a:buNone/>
            </a:pPr>
            <a:r>
              <a:rPr lang="ru-RU" sz="2000" b="1" i="1" dirty="0">
                <a:solidFill>
                  <a:schemeClr val="tx2">
                    <a:lumMod val="60000"/>
                    <a:lumOff val="40000"/>
                  </a:schemeClr>
                </a:solidFill>
                <a:latin typeface="Times New Roman" panose="02020603050405020304" pitchFamily="18" charset="0"/>
                <a:cs typeface="Times New Roman" panose="02020603050405020304" pitchFamily="18" charset="0"/>
              </a:rPr>
              <a:t>зелёный</a:t>
            </a:r>
            <a:r>
              <a:rPr lang="ru-RU" sz="2000" b="1" i="1"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л.</a:t>
            </a:r>
            <a:endParaRPr lang="en-US" altLang="en-US" sz="2000" dirty="0">
              <a:latin typeface="Times New Roman" panose="02020603050405020304" pitchFamily="18" charset="0"/>
              <a:cs typeface="Times New Roman" panose="02020603050405020304" pitchFamily="18" charset="0"/>
            </a:endParaRPr>
          </a:p>
          <a:p>
            <a:pPr eaLnBrk="1" hangingPunct="1">
              <a:spcBef>
                <a:spcPct val="0"/>
              </a:spcBef>
            </a:pPr>
            <a:r>
              <a:rPr lang="en-US" altLang="en-US" sz="2000" dirty="0">
                <a:latin typeface="Times New Roman" panose="02020603050405020304" pitchFamily="18" charset="0"/>
                <a:cs typeface="Times New Roman" panose="02020603050405020304" pitchFamily="18" charset="0"/>
              </a:rPr>
              <a:t>Sense 2</a:t>
            </a:r>
          </a:p>
          <a:p>
            <a:pPr>
              <a:spcBef>
                <a:spcPct val="0"/>
              </a:spcBef>
              <a:buNone/>
            </a:pPr>
            <a:r>
              <a:rPr lang="en-US" alt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Ручное </a:t>
            </a:r>
            <a:r>
              <a:rPr lang="ru-RU" sz="2000" dirty="0">
                <a:solidFill>
                  <a:schemeClr val="accent6">
                    <a:lumMod val="75000"/>
                  </a:schemeClr>
                </a:solidFill>
                <a:latin typeface="Times New Roman" panose="02020603050405020304" pitchFamily="18" charset="0"/>
                <a:cs typeface="Times New Roman" panose="02020603050405020304" pitchFamily="18" charset="0"/>
              </a:rPr>
              <a:t>оружие</a:t>
            </a:r>
            <a:r>
              <a:rPr lang="ru-RU" sz="2000" dirty="0">
                <a:latin typeface="Times New Roman" panose="02020603050405020304" pitchFamily="18" charset="0"/>
                <a:cs typeface="Times New Roman" panose="02020603050405020304" pitchFamily="18" charset="0"/>
              </a:rPr>
              <a:t> для </a:t>
            </a:r>
            <a:r>
              <a:rPr lang="ru-RU" sz="2000" dirty="0">
                <a:solidFill>
                  <a:schemeClr val="accent6">
                    <a:lumMod val="75000"/>
                  </a:schemeClr>
                </a:solidFill>
                <a:latin typeface="Times New Roman" panose="02020603050405020304" pitchFamily="18" charset="0"/>
                <a:cs typeface="Times New Roman" panose="02020603050405020304" pitchFamily="18" charset="0"/>
              </a:rPr>
              <a:t>метания</a:t>
            </a:r>
            <a:r>
              <a:rPr lang="ru-RU" sz="2000" dirty="0">
                <a:latin typeface="Times New Roman" panose="02020603050405020304" pitchFamily="18" charset="0"/>
                <a:cs typeface="Times New Roman" panose="02020603050405020304" pitchFamily="18" charset="0"/>
              </a:rPr>
              <a:t> </a:t>
            </a:r>
            <a:r>
              <a:rPr lang="ru-RU" sz="2000" dirty="0">
                <a:solidFill>
                  <a:schemeClr val="accent6">
                    <a:lumMod val="75000"/>
                  </a:schemeClr>
                </a:solidFill>
                <a:latin typeface="Times New Roman" panose="02020603050405020304" pitchFamily="18" charset="0"/>
                <a:cs typeface="Times New Roman" panose="02020603050405020304" pitchFamily="18" charset="0"/>
              </a:rPr>
              <a:t>стрел</a:t>
            </a:r>
            <a:r>
              <a:rPr lang="ru-RU" sz="2000" dirty="0">
                <a:latin typeface="Times New Roman" panose="02020603050405020304" pitchFamily="18" charset="0"/>
                <a:cs typeface="Times New Roman" panose="02020603050405020304" pitchFamily="18" charset="0"/>
              </a:rPr>
              <a:t> в виде пружинящей </a:t>
            </a:r>
            <a:r>
              <a:rPr lang="ru-RU" sz="2000" dirty="0">
                <a:solidFill>
                  <a:schemeClr val="accent6">
                    <a:lumMod val="75000"/>
                  </a:schemeClr>
                </a:solidFill>
                <a:latin typeface="Times New Roman" panose="02020603050405020304" pitchFamily="18" charset="0"/>
                <a:cs typeface="Times New Roman" panose="02020603050405020304" pitchFamily="18" charset="0"/>
              </a:rPr>
              <a:t>дуги</a:t>
            </a:r>
            <a:r>
              <a:rPr lang="ru-RU" sz="2000" dirty="0">
                <a:latin typeface="Times New Roman" panose="02020603050405020304" pitchFamily="18" charset="0"/>
                <a:cs typeface="Times New Roman" panose="02020603050405020304" pitchFamily="18" charset="0"/>
              </a:rPr>
              <a:t>, стянутой </a:t>
            </a:r>
            <a:r>
              <a:rPr lang="ru-RU" sz="2000" dirty="0">
                <a:solidFill>
                  <a:schemeClr val="accent6">
                    <a:lumMod val="75000"/>
                  </a:schemeClr>
                </a:solidFill>
                <a:latin typeface="Times New Roman" panose="02020603050405020304" pitchFamily="18" charset="0"/>
                <a:cs typeface="Times New Roman" panose="02020603050405020304" pitchFamily="18" charset="0"/>
              </a:rPr>
              <a:t>тетивой</a:t>
            </a:r>
            <a:r>
              <a:rPr lang="ru-RU" sz="2000" dirty="0">
                <a:latin typeface="Times New Roman" panose="02020603050405020304" pitchFamily="18" charset="0"/>
                <a:cs typeface="Times New Roman" panose="02020603050405020304" pitchFamily="18" charset="0"/>
              </a:rPr>
              <a:t>. </a:t>
            </a:r>
            <a:r>
              <a:rPr lang="ru-RU" sz="2000" i="1" dirty="0">
                <a:solidFill>
                  <a:schemeClr val="accent6">
                    <a:lumMod val="75000"/>
                  </a:schemeClr>
                </a:solidFill>
                <a:latin typeface="Times New Roman" panose="02020603050405020304" pitchFamily="18" charset="0"/>
                <a:cs typeface="Times New Roman" panose="02020603050405020304" pitchFamily="18" charset="0"/>
              </a:rPr>
              <a:t>Тугой</a:t>
            </a:r>
            <a:r>
              <a:rPr lang="ru-RU" sz="2000" i="1" dirty="0">
                <a:latin typeface="Times New Roman" panose="02020603050405020304" pitchFamily="18" charset="0"/>
                <a:cs typeface="Times New Roman" panose="02020603050405020304" pitchFamily="18" charset="0"/>
              </a:rPr>
              <a:t> </a:t>
            </a:r>
            <a:r>
              <a:rPr lang="ru-RU" sz="2000" i="1" dirty="0" err="1">
                <a:latin typeface="Times New Roman" panose="02020603050405020304" pitchFamily="18" charset="0"/>
                <a:cs typeface="Times New Roman" panose="02020603050405020304" pitchFamily="18" charset="0"/>
              </a:rPr>
              <a:t>л.</a:t>
            </a:r>
            <a:r>
              <a:rPr lang="ru-RU" sz="2000" i="1" dirty="0" err="1">
                <a:solidFill>
                  <a:schemeClr val="accent6">
                    <a:lumMod val="75000"/>
                  </a:schemeClr>
                </a:solidFill>
                <a:latin typeface="Times New Roman" panose="02020603050405020304" pitchFamily="18" charset="0"/>
                <a:cs typeface="Times New Roman" panose="02020603050405020304" pitchFamily="18" charset="0"/>
              </a:rPr>
              <a:t>Стрельба</a:t>
            </a:r>
            <a:r>
              <a:rPr lang="ru-RU" sz="2000" i="1" dirty="0">
                <a:latin typeface="Times New Roman" panose="02020603050405020304" pitchFamily="18" charset="0"/>
                <a:cs typeface="Times New Roman" panose="02020603050405020304" pitchFamily="18" charset="0"/>
              </a:rPr>
              <a:t> из лука</a:t>
            </a:r>
            <a:r>
              <a:rPr lang="ru-RU" sz="2000" dirty="0">
                <a:latin typeface="Times New Roman" panose="02020603050405020304" pitchFamily="18" charset="0"/>
                <a:cs typeface="Times New Roman" panose="02020603050405020304" pitchFamily="18" charset="0"/>
              </a:rPr>
              <a:t> (вид </a:t>
            </a:r>
            <a:r>
              <a:rPr lang="ru-RU" sz="2000" i="1" dirty="0">
                <a:solidFill>
                  <a:schemeClr val="accent6">
                    <a:lumMod val="75000"/>
                  </a:schemeClr>
                </a:solidFill>
                <a:latin typeface="Times New Roman" panose="02020603050405020304" pitchFamily="18" charset="0"/>
                <a:cs typeface="Times New Roman" panose="02020603050405020304" pitchFamily="18" charset="0"/>
              </a:rPr>
              <a:t>спорта</a:t>
            </a:r>
            <a:r>
              <a:rPr lang="ru-RU"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sp>
        <p:nvSpPr>
          <p:cNvPr id="16387" name="Title 1"/>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hangingPunct="1"/>
            <a:r>
              <a:rPr lang="ru-RU" altLang="en-US" sz="2800" b="1" cap="none" dirty="0"/>
              <a:t>Алгоритм Леска</a:t>
            </a:r>
            <a:r>
              <a:rPr lang="ru-RU" altLang="en-US" sz="3600" b="1" cap="none" dirty="0"/>
              <a:t/>
            </a:r>
            <a:br>
              <a:rPr lang="ru-RU" altLang="en-US" sz="3600" b="1" cap="none" dirty="0"/>
            </a:br>
            <a:r>
              <a:rPr lang="en-GB" altLang="en-US" sz="3600" b="1" cap="none" dirty="0"/>
              <a:t>LESK’S ALGORITHM</a:t>
            </a:r>
            <a:endParaRPr lang="en-US" altLang="en-US" sz="3600" b="1" cap="none" dirty="0"/>
          </a:p>
        </p:txBody>
      </p:sp>
      <p:sp>
        <p:nvSpPr>
          <p:cNvPr id="2" name="Date Placeholder 1"/>
          <p:cNvSpPr>
            <a:spLocks noGrp="1"/>
          </p:cNvSpPr>
          <p:nvPr>
            <p:ph type="dt" sz="half" idx="11"/>
          </p:nvPr>
        </p:nvSpPr>
        <p:spPr/>
        <p:txBody>
          <a:bodyPr/>
          <a:lstStyle/>
          <a:p>
            <a:fld id="{4C949BDE-AE9A-425B-9942-C99D8FC51ED6}" type="datetime1">
              <a:rPr lang="ru-RU" smtClean="0"/>
              <a:t>13.12.2019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19458" name="Slide Number Placeholder 22"/>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A0842F-B7B7-4B03-AC9D-1959472B5381}" type="slidenum">
              <a:rPr lang="en-US" altLang="en-US">
                <a:solidFill>
                  <a:srgbClr val="FFFFFF"/>
                </a:solidFill>
                <a:latin typeface="Century Schoolbook" panose="02040604050505020304" pitchFamily="18" charset="0"/>
              </a:rPr>
              <a:pPr eaLnBrk="1" hangingPunct="1"/>
              <a:t>36</a:t>
            </a:fld>
            <a:endParaRPr lang="en-US" altLang="en-US">
              <a:solidFill>
                <a:srgbClr val="FFFFFF"/>
              </a:solidFill>
              <a:latin typeface="Century Schoolbook" panose="02040604050505020304" pitchFamily="18" charset="0"/>
            </a:endParaRPr>
          </a:p>
        </p:txBody>
      </p:sp>
      <p:sp>
        <p:nvSpPr>
          <p:cNvPr id="16391" name="Content Placeholder 5"/>
          <p:cNvSpPr>
            <a:spLocks noGrp="1"/>
          </p:cNvSpPr>
          <p:nvPr>
            <p:ph sz="quarter" idx="4294967295"/>
          </p:nvPr>
        </p:nvSpPr>
        <p:spPr>
          <a:xfrm>
            <a:off x="5381576" y="2420198"/>
            <a:ext cx="3657600" cy="2590800"/>
          </a:xfrm>
        </p:spPr>
        <p:txBody>
          <a:bodyPr>
            <a:normAutofit/>
          </a:bodyPr>
          <a:lstStyle/>
          <a:p>
            <a:pPr eaLnBrk="1" hangingPunct="1">
              <a:lnSpc>
                <a:spcPct val="90000"/>
              </a:lnSpc>
              <a:spcBef>
                <a:spcPct val="0"/>
              </a:spcBef>
            </a:pPr>
            <a:r>
              <a:rPr lang="en-US" altLang="en-US" sz="2000" dirty="0"/>
              <a:t>Sense 1</a:t>
            </a:r>
          </a:p>
          <a:p>
            <a:pPr>
              <a:lnSpc>
                <a:spcPct val="90000"/>
              </a:lnSpc>
              <a:spcBef>
                <a:spcPct val="0"/>
              </a:spcBef>
              <a:buNone/>
            </a:pPr>
            <a:r>
              <a:rPr lang="en-US" altLang="en-US" sz="2000" dirty="0"/>
              <a:t>	</a:t>
            </a:r>
            <a:r>
              <a:rPr lang="ru-RU" sz="2000" dirty="0">
                <a:latin typeface="Times New Roman" panose="02020603050405020304" pitchFamily="18" charset="0"/>
                <a:cs typeface="Times New Roman" panose="02020603050405020304" pitchFamily="18" charset="0"/>
              </a:rPr>
              <a:t>Ухаживая (за </a:t>
            </a:r>
            <a:r>
              <a:rPr lang="ru-RU" sz="2000" b="1" dirty="0">
                <a:solidFill>
                  <a:schemeClr val="tx2">
                    <a:lumMod val="60000"/>
                    <a:lumOff val="40000"/>
                  </a:schemeClr>
                </a:solidFill>
                <a:latin typeface="Times New Roman" panose="02020603050405020304" pitchFamily="18" charset="0"/>
                <a:cs typeface="Times New Roman" panose="02020603050405020304" pitchFamily="18" charset="0"/>
              </a:rPr>
              <a:t>растением</a:t>
            </a:r>
            <a:r>
              <a:rPr lang="ru-RU" sz="2000" dirty="0">
                <a:latin typeface="Times New Roman" panose="02020603050405020304" pitchFamily="18" charset="0"/>
                <a:cs typeface="Times New Roman" panose="02020603050405020304" pitchFamily="18" charset="0"/>
              </a:rPr>
              <a:t>, животным), вскармливая, дать вырасти.</a:t>
            </a:r>
            <a:r>
              <a:rPr lang="en-US" altLang="en-US" sz="2000" dirty="0">
                <a:latin typeface="Times New Roman" panose="02020603050405020304" pitchFamily="18" charset="0"/>
                <a:cs typeface="Times New Roman" panose="02020603050405020304" pitchFamily="18" charset="0"/>
              </a:rPr>
              <a:t>.</a:t>
            </a:r>
          </a:p>
          <a:p>
            <a:pPr eaLnBrk="1" hangingPunct="1">
              <a:lnSpc>
                <a:spcPct val="90000"/>
              </a:lnSpc>
            </a:pPr>
            <a:r>
              <a:rPr lang="en-US" altLang="en-US" sz="2000" dirty="0">
                <a:latin typeface="Times New Roman" panose="02020603050405020304" pitchFamily="18" charset="0"/>
                <a:cs typeface="Times New Roman" panose="02020603050405020304" pitchFamily="18" charset="0"/>
              </a:rPr>
              <a:t>Sense 2</a:t>
            </a:r>
          </a:p>
          <a:p>
            <a:pPr>
              <a:lnSpc>
                <a:spcPct val="90000"/>
              </a:lnSpc>
              <a:spcBef>
                <a:spcPct val="0"/>
              </a:spcBef>
              <a:buNone/>
            </a:pPr>
            <a:r>
              <a:rPr lang="en-US" alt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То же, что </a:t>
            </a:r>
            <a:r>
              <a:rPr lang="ru-RU" sz="2000" u="sng" dirty="0">
                <a:latin typeface="Times New Roman" panose="02020603050405020304" pitchFamily="18" charset="0"/>
                <a:cs typeface="Times New Roman" panose="02020603050405020304" pitchFamily="18" charset="0"/>
                <a:hlinkClick r:id="rId3"/>
              </a:rPr>
              <a:t>воспитать</a:t>
            </a:r>
            <a:endParaRPr lang="en-US" altLang="en-US" sz="2000" dirty="0">
              <a:latin typeface="Times New Roman" panose="02020603050405020304" pitchFamily="18" charset="0"/>
              <a:cs typeface="Times New Roman" panose="02020603050405020304" pitchFamily="18" charset="0"/>
            </a:endParaRPr>
          </a:p>
        </p:txBody>
      </p:sp>
      <p:sp>
        <p:nvSpPr>
          <p:cNvPr id="16392" name="Text Placeholder 6"/>
          <p:cNvSpPr>
            <a:spLocks noGrp="1"/>
          </p:cNvSpPr>
          <p:nvPr>
            <p:ph type="body" sz="quarter" idx="4294967295"/>
          </p:nvPr>
        </p:nvSpPr>
        <p:spPr>
          <a:xfrm>
            <a:off x="0" y="1860550"/>
            <a:ext cx="3581400" cy="430213"/>
          </a:xfrm>
        </p:spPr>
        <p:txBody>
          <a:bodyPr>
            <a:normAutofit fontScale="85000" lnSpcReduction="20000"/>
          </a:bodyPr>
          <a:lstStyle/>
          <a:p>
            <a:pPr algn="ctr" eaLnBrk="1" hangingPunct="1"/>
            <a:r>
              <a:rPr lang="ru-RU" altLang="en-US" dirty="0"/>
              <a:t>Лук</a:t>
            </a:r>
            <a:endParaRPr lang="en-US" altLang="en-US" dirty="0"/>
          </a:p>
        </p:txBody>
      </p:sp>
      <p:sp>
        <p:nvSpPr>
          <p:cNvPr id="16393" name="Text Placeholder 7"/>
          <p:cNvSpPr>
            <a:spLocks noGrp="1"/>
          </p:cNvSpPr>
          <p:nvPr>
            <p:ph type="body" sz="quarter" idx="4294967295"/>
          </p:nvPr>
        </p:nvSpPr>
        <p:spPr>
          <a:xfrm>
            <a:off x="5486400" y="1885950"/>
            <a:ext cx="3657600" cy="430213"/>
          </a:xfrm>
        </p:spPr>
        <p:txBody>
          <a:bodyPr>
            <a:normAutofit fontScale="85000" lnSpcReduction="20000"/>
          </a:bodyPr>
          <a:lstStyle/>
          <a:p>
            <a:pPr algn="ctr" eaLnBrk="1" hangingPunct="1"/>
            <a:r>
              <a:rPr lang="ru-RU" altLang="en-US" i="1" dirty="0"/>
              <a:t>Вырастить</a:t>
            </a:r>
            <a:endParaRPr lang="en-US" altLang="en-US" i="1" dirty="0"/>
          </a:p>
        </p:txBody>
      </p:sp>
      <p:sp>
        <p:nvSpPr>
          <p:cNvPr id="16389"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D565AD-02A6-4D9B-819A-41625EE5F994}" type="slidenum">
              <a:rPr lang="en-US" altLang="en-US" sz="1400" b="1">
                <a:solidFill>
                  <a:srgbClr val="FFFFFF"/>
                </a:solidFill>
                <a:latin typeface="Century Schoolbook" panose="02040604050505020304" pitchFamily="18" charset="0"/>
              </a:rPr>
              <a:pPr algn="ctr" eaLnBrk="1" hangingPunct="1"/>
              <a:t>36</a:t>
            </a:fld>
            <a:endParaRPr lang="en-US" altLang="en-US" sz="1400" b="1">
              <a:solidFill>
                <a:srgbClr val="FFFFFF"/>
              </a:solidFill>
              <a:latin typeface="Century Schoolbook" panose="02040604050505020304" pitchFamily="18" charset="0"/>
            </a:endParaRPr>
          </a:p>
        </p:txBody>
      </p:sp>
      <p:sp>
        <p:nvSpPr>
          <p:cNvPr id="16394" name="Rectangle 9"/>
          <p:cNvSpPr>
            <a:spLocks noChangeArrowheads="1"/>
          </p:cNvSpPr>
          <p:nvPr/>
        </p:nvSpPr>
        <p:spPr bwMode="auto">
          <a:xfrm>
            <a:off x="36758" y="1431944"/>
            <a:ext cx="86106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2000"/>
              </a:lnSpc>
            </a:pPr>
            <a:r>
              <a:rPr lang="en-GB" altLang="en-US" dirty="0">
                <a:latin typeface="Century Schoolbook" panose="02040604050505020304" pitchFamily="18" charset="0"/>
              </a:rPr>
              <a:t>	</a:t>
            </a:r>
            <a:r>
              <a:rPr lang="en-GB" altLang="en-US" sz="2000" dirty="0">
                <a:latin typeface="Century Schoolbook" panose="02040604050505020304" pitchFamily="18" charset="0"/>
              </a:rPr>
              <a:t>“</a:t>
            </a:r>
            <a:r>
              <a:rPr lang="ru-RU" altLang="en-US" sz="2000" b="1" dirty="0">
                <a:solidFill>
                  <a:schemeClr val="tx2">
                    <a:lumMod val="60000"/>
                    <a:lumOff val="40000"/>
                  </a:schemeClr>
                </a:solidFill>
                <a:latin typeface="Century Schoolbook" panose="02040604050505020304" pitchFamily="18" charset="0"/>
              </a:rPr>
              <a:t>Зеленый</a:t>
            </a:r>
            <a:r>
              <a:rPr lang="ru-RU" altLang="en-US" sz="2000" dirty="0">
                <a:latin typeface="Century Schoolbook" panose="02040604050505020304" pitchFamily="18" charset="0"/>
              </a:rPr>
              <a:t> </a:t>
            </a:r>
            <a:r>
              <a:rPr lang="ru-RU" altLang="en-US" sz="2000" b="1" dirty="0">
                <a:solidFill>
                  <a:srgbClr val="C00000"/>
                </a:solidFill>
                <a:latin typeface="Century Schoolbook" panose="02040604050505020304" pitchFamily="18" charset="0"/>
              </a:rPr>
              <a:t>лук</a:t>
            </a:r>
            <a:r>
              <a:rPr lang="ru-RU" altLang="en-US" sz="2000" dirty="0">
                <a:latin typeface="Century Schoolbook" panose="02040604050505020304" pitchFamily="18" charset="0"/>
              </a:rPr>
              <a:t> можно </a:t>
            </a:r>
            <a:r>
              <a:rPr lang="ru-RU" altLang="en-US" sz="2000" b="1" dirty="0">
                <a:solidFill>
                  <a:schemeClr val="tx2">
                    <a:lumMod val="60000"/>
                    <a:lumOff val="40000"/>
                  </a:schemeClr>
                </a:solidFill>
                <a:latin typeface="Century Schoolbook" panose="02040604050505020304" pitchFamily="18" charset="0"/>
              </a:rPr>
              <a:t>вырастить</a:t>
            </a:r>
            <a:r>
              <a:rPr lang="ru-RU" altLang="en-US" sz="2000" dirty="0">
                <a:latin typeface="Century Schoolbook" panose="02040604050505020304" pitchFamily="18" charset="0"/>
              </a:rPr>
              <a:t> в домашних условиях</a:t>
            </a:r>
            <a:r>
              <a:rPr lang="en-GB" altLang="en-US" sz="2000" dirty="0">
                <a:latin typeface="Century Schoolbook" panose="02040604050505020304" pitchFamily="18" charset="0"/>
              </a:rPr>
              <a:t>”</a:t>
            </a:r>
          </a:p>
        </p:txBody>
      </p:sp>
    </p:spTree>
    <p:extLst>
      <p:ext uri="{BB962C8B-B14F-4D97-AF65-F5344CB8AC3E}">
        <p14:creationId xmlns:p14="http://schemas.microsoft.com/office/powerpoint/2010/main" val="1437805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9" name="Rectangle 3"/>
          <p:cNvSpPr>
            <a:spLocks noGrp="1" noChangeArrowheads="1"/>
          </p:cNvSpPr>
          <p:nvPr>
            <p:ph sz="quarter" idx="10"/>
          </p:nvPr>
        </p:nvSpPr>
        <p:spPr/>
        <p:txBody>
          <a:bodyPr/>
          <a:lstStyle/>
          <a:p>
            <a:pPr marL="0" indent="0">
              <a:buNone/>
            </a:pPr>
            <a:r>
              <a:rPr lang="ru-RU" sz="2400" dirty="0">
                <a:latin typeface="Times New Roman" panose="02020603050405020304" pitchFamily="18" charset="0"/>
                <a:cs typeface="Times New Roman" panose="02020603050405020304" pitchFamily="18" charset="0"/>
              </a:rPr>
              <a:t>Используем </a:t>
            </a:r>
            <a:r>
              <a:rPr lang="en-US" sz="2400" dirty="0">
                <a:latin typeface="Times New Roman" panose="02020603050405020304" pitchFamily="18" charset="0"/>
                <a:cs typeface="Times New Roman" panose="02020603050405020304" pitchFamily="18" charset="0"/>
              </a:rPr>
              <a:t>WordNet</a:t>
            </a:r>
            <a:endParaRPr lang="ru-RU"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a:r>
            <a:r>
              <a:rPr lang="en-US" sz="2400" b="1" dirty="0">
                <a:solidFill>
                  <a:srgbClr val="0000FF"/>
                </a:solidFill>
                <a:latin typeface="Times New Roman" panose="02020603050405020304" pitchFamily="18" charset="0"/>
                <a:cs typeface="Times New Roman" panose="02020603050405020304" pitchFamily="18" charset="0"/>
              </a:rPr>
              <a:t>bank”</a:t>
            </a:r>
            <a:r>
              <a:rPr lang="en-US" sz="2400" dirty="0">
                <a:solidFill>
                  <a:srgbClr val="0000FF"/>
                </a:solidFill>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 предложении</a:t>
            </a:r>
            <a:r>
              <a:rPr lang="en-US" sz="2400" dirty="0">
                <a:latin typeface="Times New Roman" panose="02020603050405020304" pitchFamily="18" charset="0"/>
                <a:cs typeface="Times New Roman" panose="02020603050405020304" pitchFamily="18" charset="0"/>
              </a:rPr>
              <a:t>:</a:t>
            </a:r>
          </a:p>
          <a:p>
            <a:pPr marL="457200" lvl="1" indent="0">
              <a:buNone/>
            </a:pPr>
            <a:r>
              <a:rPr lang="en-US" sz="2400" dirty="0">
                <a:latin typeface="Times New Roman" panose="02020603050405020304" pitchFamily="18" charset="0"/>
                <a:cs typeface="Times New Roman" panose="02020603050405020304" pitchFamily="18" charset="0"/>
              </a:rPr>
              <a:t>The </a:t>
            </a:r>
            <a:r>
              <a:rPr lang="en-US" sz="2400" b="1" dirty="0">
                <a:solidFill>
                  <a:srgbClr val="0000FF"/>
                </a:solidFill>
                <a:latin typeface="Times New Roman" panose="02020603050405020304" pitchFamily="18" charset="0"/>
                <a:cs typeface="Times New Roman" panose="02020603050405020304" pitchFamily="18" charset="0"/>
              </a:rPr>
              <a:t>bank</a:t>
            </a:r>
            <a:r>
              <a:rPr lang="en-US" sz="2400" dirty="0">
                <a:solidFill>
                  <a:srgbClr val="0000FF"/>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can guarantee deposits will eventually cover future tuition costs because it invests in adjustable-rate mortgage securities. </a:t>
            </a:r>
          </a:p>
          <a:p>
            <a:r>
              <a:rPr lang="ru-RU" sz="2400" dirty="0">
                <a:latin typeface="Times New Roman" panose="02020603050405020304" pitchFamily="18" charset="0"/>
                <a:cs typeface="Times New Roman" panose="02020603050405020304" pitchFamily="18" charset="0"/>
              </a:rPr>
              <a:t>рассмотрим 2 смысла в</a:t>
            </a:r>
            <a:r>
              <a:rPr lang="en-US" sz="2400" dirty="0">
                <a:latin typeface="Times New Roman" panose="02020603050405020304" pitchFamily="18" charset="0"/>
                <a:cs typeface="Times New Roman" panose="02020603050405020304" pitchFamily="18" charset="0"/>
              </a:rPr>
              <a:t> WordNet: </a:t>
            </a:r>
          </a:p>
          <a:p>
            <a:endParaRPr lang="en-US" dirty="0"/>
          </a:p>
        </p:txBody>
      </p:sp>
      <p:sp>
        <p:nvSpPr>
          <p:cNvPr id="1447938" name="Rectangle 2"/>
          <p:cNvSpPr>
            <a:spLocks noGrp="1" noChangeArrowheads="1"/>
          </p:cNvSpPr>
          <p:nvPr>
            <p:ph type="title"/>
          </p:nvPr>
        </p:nvSpPr>
        <p:spPr/>
        <p:txBody>
          <a:bodyPr/>
          <a:lstStyle/>
          <a:p>
            <a:r>
              <a:rPr lang="en-US" dirty="0"/>
              <a:t>The Simplified </a:t>
            </a:r>
            <a:r>
              <a:rPr lang="en-US" dirty="0" err="1"/>
              <a:t>Lesk</a:t>
            </a:r>
            <a:r>
              <a:rPr lang="en-US" dirty="0"/>
              <a:t> algorithm</a:t>
            </a:r>
          </a:p>
        </p:txBody>
      </p:sp>
      <p:sp>
        <p:nvSpPr>
          <p:cNvPr id="3" name="Date Placeholder 2"/>
          <p:cNvSpPr>
            <a:spLocks noGrp="1"/>
          </p:cNvSpPr>
          <p:nvPr>
            <p:ph type="dt" sz="half" idx="11"/>
          </p:nvPr>
        </p:nvSpPr>
        <p:spPr/>
        <p:txBody>
          <a:bodyPr/>
          <a:lstStyle/>
          <a:p>
            <a:fld id="{F2AE58ED-F218-4CDE-A76B-84E60236511B}" type="datetime1">
              <a:rPr lang="ru-RU" smtClean="0"/>
              <a:t>13.12.2019</a:t>
            </a:fld>
            <a:endParaRPr lang="ru-RU"/>
          </a:p>
        </p:txBody>
      </p:sp>
      <p:sp>
        <p:nvSpPr>
          <p:cNvPr id="5" name="Slide Number Placeholder 4"/>
          <p:cNvSpPr>
            <a:spLocks noGrp="1"/>
          </p:cNvSpPr>
          <p:nvPr>
            <p:ph type="sldNum" sz="quarter" idx="13"/>
          </p:nvPr>
        </p:nvSpPr>
        <p:spPr/>
        <p:txBody>
          <a:bodyPr/>
          <a:lstStyle/>
          <a:p>
            <a:fld id="{F2A835A1-215F-43A1-8796-0F93B25450BF}" type="slidenum">
              <a:rPr lang="ru-RU" smtClean="0"/>
              <a:pPr/>
              <a:t>37</a:t>
            </a:fld>
            <a:endParaRPr lang="ru-RU"/>
          </a:p>
        </p:txBody>
      </p:sp>
      <p:pic>
        <p:nvPicPr>
          <p:cNvPr id="2" name="Picture 1" descr="leskexam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96" y="3982577"/>
            <a:ext cx="8042393" cy="1962150"/>
          </a:xfrm>
          <a:prstGeom prst="rect">
            <a:avLst/>
          </a:prstGeom>
        </p:spPr>
      </p:pic>
    </p:spTree>
    <p:extLst>
      <p:ext uri="{BB962C8B-B14F-4D97-AF65-F5344CB8AC3E}">
        <p14:creationId xmlns:p14="http://schemas.microsoft.com/office/powerpoint/2010/main" val="138063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9" name="Rectangle 3"/>
          <p:cNvSpPr>
            <a:spLocks noGrp="1" noChangeArrowheads="1"/>
          </p:cNvSpPr>
          <p:nvPr>
            <p:ph sz="quarter" idx="10"/>
          </p:nvPr>
        </p:nvSpPr>
        <p:spPr/>
        <p:txBody>
          <a:bodyPr>
            <a:normAutofit fontScale="92500" lnSpcReduction="10000"/>
          </a:bodyPr>
          <a:lstStyle/>
          <a:p>
            <a:pPr marL="0" indent="0">
              <a:buNone/>
            </a:pPr>
            <a:r>
              <a:rPr lang="ru-RU" sz="3400" b="1" dirty="0">
                <a:latin typeface="Times New Roman" panose="02020603050405020304" pitchFamily="18" charset="0"/>
                <a:cs typeface="Times New Roman" panose="02020603050405020304" pitchFamily="18" charset="0"/>
              </a:rPr>
              <a:t>Расширение Леска по корпусу</a:t>
            </a:r>
          </a:p>
          <a:p>
            <a:r>
              <a:rPr lang="ru-RU" dirty="0">
                <a:latin typeface="Times New Roman" panose="02020603050405020304" pitchFamily="18" charset="0"/>
                <a:cs typeface="Times New Roman" panose="02020603050405020304" pitchFamily="18" charset="0"/>
              </a:rPr>
              <a:t>Пусть у нас есть размеченный по смыслам корпус</a:t>
            </a:r>
            <a:r>
              <a:rPr lang="en-US" dirty="0">
                <a:latin typeface="Times New Roman" panose="02020603050405020304" pitchFamily="18" charset="0"/>
                <a:cs typeface="Times New Roman" panose="02020603050405020304" pitchFamily="18" charset="0"/>
              </a:rPr>
              <a:t> (like </a:t>
            </a:r>
            <a:r>
              <a:rPr lang="en-US" dirty="0" err="1">
                <a:latin typeface="Times New Roman" panose="02020603050405020304" pitchFamily="18" charset="0"/>
                <a:cs typeface="Times New Roman" panose="02020603050405020304" pitchFamily="18" charset="0"/>
              </a:rPr>
              <a:t>SemCor</a:t>
            </a:r>
            <a:r>
              <a:rPr lang="en-US"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Возьмем все предложения, где слово встречается со значением </a:t>
            </a:r>
            <a:r>
              <a:rPr lang="en-US" dirty="0">
                <a:latin typeface="Times New Roman" panose="02020603050405020304" pitchFamily="18" charset="0"/>
                <a:cs typeface="Times New Roman" panose="02020603050405020304" pitchFamily="18" charset="0"/>
              </a:rPr>
              <a:t>i:</a:t>
            </a:r>
          </a:p>
          <a:p>
            <a:pPr marL="457200" lvl="1" indent="0">
              <a:buNone/>
            </a:pPr>
            <a:r>
              <a:rPr lang="en-US" i="1" dirty="0">
                <a:latin typeface="Times New Roman" panose="02020603050405020304" pitchFamily="18" charset="0"/>
                <a:cs typeface="Times New Roman" panose="02020603050405020304" pitchFamily="18" charset="0"/>
              </a:rPr>
              <a:t>These short, "streamlined" meetings usually are sponsored by local </a:t>
            </a:r>
            <a:r>
              <a:rPr lang="en-US" b="1" i="1" dirty="0">
                <a:solidFill>
                  <a:srgbClr val="0000FF"/>
                </a:solidFill>
                <a:latin typeface="Times New Roman" panose="02020603050405020304" pitchFamily="18" charset="0"/>
                <a:cs typeface="Times New Roman" panose="02020603050405020304" pitchFamily="18" charset="0"/>
              </a:rPr>
              <a:t>banks</a:t>
            </a:r>
            <a:r>
              <a:rPr lang="en-US" b="1" i="1" baseline="30000" dirty="0">
                <a:solidFill>
                  <a:srgbClr val="0000FF"/>
                </a:solidFill>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Chambers of Commerce, trade associations, or other civic organizations.</a:t>
            </a:r>
          </a:p>
          <a:p>
            <a:r>
              <a:rPr lang="ru-RU" dirty="0">
                <a:latin typeface="Times New Roman" panose="02020603050405020304" pitchFamily="18" charset="0"/>
                <a:cs typeface="Times New Roman" panose="02020603050405020304" pitchFamily="18" charset="0"/>
              </a:rPr>
              <a:t>Добавляем данные примера к «сигнатуре» соответствующего значения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Для произвольного контекста, где встретилось слово, выбираем то значение, сигнатура которого имеет наибольшее пересечение с контекстом</a:t>
            </a:r>
            <a:r>
              <a:rPr lang="en-US" dirty="0">
                <a:latin typeface="Times New Roman" panose="02020603050405020304" pitchFamily="18" charset="0"/>
                <a:cs typeface="Times New Roman" panose="02020603050405020304" pitchFamily="18" charset="0"/>
              </a:rPr>
              <a:t>.</a:t>
            </a:r>
          </a:p>
          <a:p>
            <a:endParaRPr lang="en-US" dirty="0"/>
          </a:p>
        </p:txBody>
      </p:sp>
      <p:sp>
        <p:nvSpPr>
          <p:cNvPr id="1447938" name="Rectangle 2"/>
          <p:cNvSpPr>
            <a:spLocks noGrp="1" noChangeArrowheads="1"/>
          </p:cNvSpPr>
          <p:nvPr>
            <p:ph type="title"/>
          </p:nvPr>
        </p:nvSpPr>
        <p:spPr/>
        <p:txBody>
          <a:bodyPr>
            <a:normAutofit/>
          </a:bodyPr>
          <a:lstStyle/>
          <a:p>
            <a:r>
              <a:rPr lang="en-US" dirty="0"/>
              <a:t>The Corpus </a:t>
            </a:r>
            <a:r>
              <a:rPr lang="en-US" dirty="0" err="1"/>
              <a:t>Lesk</a:t>
            </a:r>
            <a:r>
              <a:rPr lang="en-US" dirty="0"/>
              <a:t> algorithm</a:t>
            </a:r>
          </a:p>
        </p:txBody>
      </p:sp>
      <p:sp>
        <p:nvSpPr>
          <p:cNvPr id="2" name="Date Placeholder 1"/>
          <p:cNvSpPr>
            <a:spLocks noGrp="1"/>
          </p:cNvSpPr>
          <p:nvPr>
            <p:ph type="dt" sz="half" idx="11"/>
          </p:nvPr>
        </p:nvSpPr>
        <p:spPr/>
        <p:txBody>
          <a:bodyPr/>
          <a:lstStyle/>
          <a:p>
            <a:fld id="{0BE3006A-A242-485E-A9DE-2A2F5B25414F}" type="datetime1">
              <a:rPr lang="ru-RU" smtClean="0"/>
              <a:t>13.12.2019</a:t>
            </a:fld>
            <a:endParaRPr lang="ru-RU"/>
          </a:p>
        </p:txBody>
      </p:sp>
      <p:sp>
        <p:nvSpPr>
          <p:cNvPr id="4" name="Slide Number Placeholder 3"/>
          <p:cNvSpPr>
            <a:spLocks noGrp="1"/>
          </p:cNvSpPr>
          <p:nvPr>
            <p:ph type="sldNum" sz="quarter" idx="13"/>
          </p:nvPr>
        </p:nvSpPr>
        <p:spPr/>
        <p:txBody>
          <a:bodyPr/>
          <a:lstStyle/>
          <a:p>
            <a:fld id="{F2A835A1-215F-43A1-8796-0F93B25450BF}" type="slidenum">
              <a:rPr lang="ru-RU" smtClean="0"/>
              <a:pPr/>
              <a:t>38</a:t>
            </a:fld>
            <a:endParaRPr lang="ru-RU"/>
          </a:p>
        </p:txBody>
      </p:sp>
    </p:spTree>
    <p:extLst>
      <p:ext uri="{BB962C8B-B14F-4D97-AF65-F5344CB8AC3E}">
        <p14:creationId xmlns:p14="http://schemas.microsoft.com/office/powerpoint/2010/main" val="9316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88873" y="-27520"/>
            <a:ext cx="9204666" cy="6869555"/>
            <a:chOff x="12190" y="-46746"/>
            <a:chExt cx="9204666" cy="6869555"/>
          </a:xfrm>
        </p:grpSpPr>
        <p:grpSp>
          <p:nvGrpSpPr>
            <p:cNvPr id="6" name="Группа 5"/>
            <p:cNvGrpSpPr/>
            <p:nvPr/>
          </p:nvGrpSpPr>
          <p:grpSpPr>
            <a:xfrm>
              <a:off x="12190" y="-46746"/>
              <a:ext cx="9204666" cy="6869555"/>
              <a:chOff x="12190" y="-46746"/>
              <a:chExt cx="9204666" cy="6869555"/>
            </a:xfrm>
          </p:grpSpPr>
          <p:pic>
            <p:nvPicPr>
              <p:cNvPr id="8"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Прямая соединительная линия 8"/>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0" name="Группа 9"/>
              <p:cNvGrpSpPr/>
              <p:nvPr/>
            </p:nvGrpSpPr>
            <p:grpSpPr>
              <a:xfrm>
                <a:off x="63996" y="6189119"/>
                <a:ext cx="8419456" cy="633690"/>
                <a:chOff x="63996" y="6189119"/>
                <a:chExt cx="8419456" cy="633690"/>
              </a:xfrm>
            </p:grpSpPr>
            <p:sp>
              <p:nvSpPr>
                <p:cNvPr id="11" name="Прямоугольник 10"/>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3"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3" name="Content Placeholder 2"/>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Вместо удаления функциональных слов можно учесть «</a:t>
            </a:r>
            <a:r>
              <a:rPr lang="ru-RU" dirty="0" err="1">
                <a:latin typeface="Times New Roman" panose="02020603050405020304" pitchFamily="18" charset="0"/>
                <a:cs typeface="Times New Roman" panose="02020603050405020304" pitchFamily="18" charset="0"/>
              </a:rPr>
              <a:t>распределенность</a:t>
            </a:r>
            <a:r>
              <a:rPr lang="ru-RU" dirty="0">
                <a:latin typeface="Times New Roman" panose="02020603050405020304" pitchFamily="18" charset="0"/>
                <a:cs typeface="Times New Roman" panose="02020603050405020304" pitchFamily="18" charset="0"/>
              </a:rPr>
              <a:t>» слова по контекстам:</a:t>
            </a:r>
            <a:endParaRPr lang="en-US" dirty="0">
              <a:latin typeface="Times New Roman" panose="02020603050405020304" pitchFamily="18" charset="0"/>
              <a:cs typeface="Times New Roman" panose="02020603050405020304" pitchFamily="18" charset="0"/>
            </a:endParaRPr>
          </a:p>
          <a:p>
            <a:pPr lvl="1"/>
            <a:r>
              <a:rPr lang="ru-RU" dirty="0">
                <a:latin typeface="Times New Roman" panose="02020603050405020304" pitchFamily="18" charset="0"/>
                <a:cs typeface="Times New Roman" panose="02020603050405020304" pitchFamily="18" charset="0"/>
              </a:rPr>
              <a:t>уменьшаем вес словам, которые встречаются в большем количестве контекстов</a:t>
            </a:r>
          </a:p>
          <a:p>
            <a:pPr lvl="1"/>
            <a:endParaRPr lang="en-US" dirty="0">
              <a:latin typeface="Times New Roman" panose="02020603050405020304" pitchFamily="18" charset="0"/>
              <a:cs typeface="Times New Roman" panose="02020603050405020304" pitchFamily="18" charset="0"/>
            </a:endParaRPr>
          </a:p>
          <a:p>
            <a:r>
              <a:rPr lang="ru-RU" b="1" dirty="0">
                <a:latin typeface="Times New Roman" panose="02020603050405020304" pitchFamily="18" charset="0"/>
                <a:cs typeface="Times New Roman" panose="02020603050405020304" pitchFamily="18" charset="0"/>
              </a:rPr>
              <a:t>Каждое слово из пересечения взвешиваем в соответствии с </a:t>
            </a:r>
            <a:r>
              <a:rPr lang="en-US" b="1" dirty="0" err="1">
                <a:latin typeface="Times New Roman" panose="02020603050405020304" pitchFamily="18" charset="0"/>
                <a:cs typeface="Times New Roman" panose="02020603050405020304" pitchFamily="18" charset="0"/>
              </a:rPr>
              <a:t>idf</a:t>
            </a:r>
            <a:r>
              <a:rPr lang="ru-RU"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lvl="1"/>
            <a:endParaRPr lang="en-US" i="1" dirty="0"/>
          </a:p>
          <a:p>
            <a:endParaRPr lang="en-US" b="1" dirty="0"/>
          </a:p>
          <a:p>
            <a:endParaRPr lang="en-US" b="1" dirty="0"/>
          </a:p>
          <a:p>
            <a:endParaRPr lang="en-US" dirty="0"/>
          </a:p>
        </p:txBody>
      </p:sp>
      <p:sp>
        <p:nvSpPr>
          <p:cNvPr id="2" name="Title 1"/>
          <p:cNvSpPr>
            <a:spLocks noGrp="1"/>
          </p:cNvSpPr>
          <p:nvPr>
            <p:ph type="title"/>
          </p:nvPr>
        </p:nvSpPr>
        <p:spPr/>
        <p:txBody>
          <a:bodyPr/>
          <a:lstStyle/>
          <a:p>
            <a:r>
              <a:rPr lang="en-US" dirty="0"/>
              <a:t>Corpus </a:t>
            </a:r>
            <a:r>
              <a:rPr lang="en-US" dirty="0" err="1"/>
              <a:t>Lesk</a:t>
            </a:r>
            <a:r>
              <a:rPr lang="en-US" dirty="0"/>
              <a:t>: IDF weighting</a:t>
            </a:r>
          </a:p>
        </p:txBody>
      </p:sp>
      <p:sp>
        <p:nvSpPr>
          <p:cNvPr id="14" name="Date Placeholder 13"/>
          <p:cNvSpPr>
            <a:spLocks noGrp="1"/>
          </p:cNvSpPr>
          <p:nvPr>
            <p:ph type="dt" sz="half" idx="11"/>
          </p:nvPr>
        </p:nvSpPr>
        <p:spPr/>
        <p:txBody>
          <a:bodyPr/>
          <a:lstStyle/>
          <a:p>
            <a:fld id="{ACFA2EDF-C50C-4610-98AC-542372C211E7}" type="datetime1">
              <a:rPr lang="ru-RU" smtClean="0"/>
              <a:t>13.12.2019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39</a:t>
            </a:fld>
            <a:endParaRPr lang="en-US" dirty="0"/>
          </a:p>
        </p:txBody>
      </p:sp>
    </p:spTree>
    <p:extLst>
      <p:ext uri="{BB962C8B-B14F-4D97-AF65-F5344CB8AC3E}">
        <p14:creationId xmlns:p14="http://schemas.microsoft.com/office/powerpoint/2010/main" val="33920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Содержимое 2"/>
          <p:cNvSpPr>
            <a:spLocks noGrp="1"/>
          </p:cNvSpPr>
          <p:nvPr>
            <p:ph sz="quarter" idx="4294967295"/>
          </p:nvPr>
        </p:nvSpPr>
        <p:spPr>
          <a:xfrm>
            <a:off x="377788" y="1345643"/>
            <a:ext cx="8388424" cy="4738437"/>
          </a:xfrm>
        </p:spPr>
        <p:txBody>
          <a:bodyPr>
            <a:normAutofit lnSpcReduction="10000"/>
          </a:bodyPr>
          <a:lstStyle/>
          <a:p>
            <a:pPr>
              <a:spcAft>
                <a:spcPts val="600"/>
              </a:spcAft>
            </a:pPr>
            <a:r>
              <a:rPr lang="ru-RU" altLang="en-US" sz="2500" dirty="0">
                <a:latin typeface="Times New Roman" panose="02020603050405020304" pitchFamily="18" charset="0"/>
                <a:cs typeface="Times New Roman" panose="02020603050405020304" pitchFamily="18" charset="0"/>
              </a:rPr>
              <a:t>Проблема 1: омонимия и многозначность при автоматической обработке текста</a:t>
            </a:r>
          </a:p>
          <a:p>
            <a:pPr>
              <a:spcAft>
                <a:spcPts val="600"/>
              </a:spcAft>
            </a:pPr>
            <a:r>
              <a:rPr lang="ru-RU" altLang="en-US" sz="2500" dirty="0">
                <a:latin typeface="Times New Roman" panose="02020603050405020304" pitchFamily="18" charset="0"/>
                <a:cs typeface="Times New Roman" panose="02020603050405020304" pitchFamily="18" charset="0"/>
              </a:rPr>
              <a:t>Проблема 2.: группировка лексики, автоматическое создание нужных лексикографических ресурсов, например, тезаурусов.</a:t>
            </a:r>
          </a:p>
          <a:p>
            <a:pPr eaLnBrk="1" hangingPunct="1"/>
            <a:r>
              <a:rPr lang="ru-RU" altLang="en-US" sz="2500" dirty="0">
                <a:latin typeface="Times New Roman" panose="02020603050405020304" pitchFamily="18" charset="0"/>
                <a:cs typeface="Times New Roman" panose="02020603050405020304" pitchFamily="18" charset="0"/>
              </a:rPr>
              <a:t>Семантическая неоднозначность:</a:t>
            </a:r>
          </a:p>
          <a:p>
            <a:pPr lvl="1">
              <a:buFont typeface="Wingdings" panose="05000000000000000000" pitchFamily="2" charset="2"/>
              <a:buChar char="Ø"/>
            </a:pPr>
            <a:r>
              <a:rPr lang="ru-RU" altLang="en-US" sz="2000" dirty="0">
                <a:latin typeface="Times New Roman" panose="02020603050405020304" pitchFamily="18" charset="0"/>
                <a:cs typeface="Times New Roman" panose="02020603050405020304" pitchFamily="18" charset="0"/>
              </a:rPr>
              <a:t>омонимия</a:t>
            </a:r>
          </a:p>
          <a:p>
            <a:pPr lvl="1">
              <a:buFont typeface="Wingdings" panose="05000000000000000000" pitchFamily="2" charset="2"/>
              <a:buChar char="Ø"/>
            </a:pPr>
            <a:r>
              <a:rPr lang="ru-RU" altLang="en-US" sz="2000" dirty="0">
                <a:latin typeface="Times New Roman" panose="02020603050405020304" pitchFamily="18" charset="0"/>
                <a:cs typeface="Times New Roman" panose="02020603050405020304" pitchFamily="18" charset="0"/>
              </a:rPr>
              <a:t>полисемия  </a:t>
            </a:r>
          </a:p>
          <a:p>
            <a:pPr lvl="2" eaLnBrk="1" hangingPunct="1"/>
            <a:r>
              <a:rPr lang="en-US" altLang="en-US" sz="2200" i="1" dirty="0">
                <a:latin typeface="Times New Roman" panose="02020603050405020304" pitchFamily="18" charset="0"/>
                <a:cs typeface="Times New Roman" panose="02020603050405020304" pitchFamily="18" charset="0"/>
              </a:rPr>
              <a:t>Bank</a:t>
            </a:r>
            <a:r>
              <a:rPr lang="en-US" altLang="en-US" sz="2200" dirty="0">
                <a:latin typeface="Times New Roman" panose="02020603050405020304" pitchFamily="18" charset="0"/>
                <a:cs typeface="Times New Roman" panose="02020603050405020304" pitchFamily="18" charset="0"/>
              </a:rPr>
              <a:t> vs</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bank</a:t>
            </a:r>
            <a:endParaRPr lang="ru-RU" altLang="en-US" sz="2200" dirty="0">
              <a:latin typeface="Times New Roman" panose="02020603050405020304" pitchFamily="18" charset="0"/>
              <a:cs typeface="Times New Roman" panose="02020603050405020304" pitchFamily="18" charset="0"/>
            </a:endParaRPr>
          </a:p>
          <a:p>
            <a:pPr lvl="2"/>
            <a:r>
              <a:rPr lang="ru-RU" altLang="en-US" sz="2200" i="1" dirty="0">
                <a:latin typeface="Times New Roman" panose="02020603050405020304" pitchFamily="18" charset="0"/>
                <a:cs typeface="Times New Roman" panose="02020603050405020304" pitchFamily="18" charset="0"/>
              </a:rPr>
              <a:t>естественный язык </a:t>
            </a:r>
            <a:r>
              <a:rPr lang="ru-RU" altLang="en-US" sz="2200" dirty="0" err="1">
                <a:latin typeface="Times New Roman" panose="02020603050405020304" pitchFamily="18" charset="0"/>
                <a:cs typeface="Times New Roman" panose="02020603050405020304" pitchFamily="18" charset="0"/>
              </a:rPr>
              <a:t>vs</a:t>
            </a:r>
            <a:r>
              <a:rPr lang="ru-RU" altLang="en-US" sz="2200" dirty="0">
                <a:latin typeface="Times New Roman" panose="02020603050405020304" pitchFamily="18" charset="0"/>
                <a:cs typeface="Times New Roman" panose="02020603050405020304" pitchFamily="18" charset="0"/>
              </a:rPr>
              <a:t>. </a:t>
            </a:r>
            <a:r>
              <a:rPr lang="ru-RU" altLang="en-US" sz="2200" i="1" dirty="0">
                <a:latin typeface="Times New Roman" panose="02020603050405020304" pitchFamily="18" charset="0"/>
                <a:cs typeface="Times New Roman" panose="02020603050405020304" pitchFamily="18" charset="0"/>
              </a:rPr>
              <a:t>Говяжий язык</a:t>
            </a:r>
            <a:endParaRPr lang="ru-RU" altLang="en-US" sz="2200" dirty="0">
              <a:latin typeface="Times New Roman" panose="02020603050405020304" pitchFamily="18" charset="0"/>
              <a:cs typeface="Times New Roman" panose="02020603050405020304" pitchFamily="18" charset="0"/>
            </a:endParaRPr>
          </a:p>
          <a:p>
            <a:pPr lvl="2" eaLnBrk="1" hangingPunct="1"/>
            <a:r>
              <a:rPr lang="ru-RU" altLang="en-US" sz="2200" i="1" dirty="0">
                <a:latin typeface="Times New Roman" panose="02020603050405020304" pitchFamily="18" charset="0"/>
                <a:cs typeface="Times New Roman" panose="02020603050405020304" pitchFamily="18" charset="0"/>
              </a:rPr>
              <a:t>Он нашел возможность </a:t>
            </a:r>
            <a:r>
              <a:rPr lang="ru-RU" altLang="en-US" sz="2200" dirty="0" err="1">
                <a:latin typeface="Times New Roman" panose="02020603050405020304" pitchFamily="18" charset="0"/>
                <a:cs typeface="Times New Roman" panose="02020603050405020304" pitchFamily="18" charset="0"/>
              </a:rPr>
              <a:t>vs</a:t>
            </a:r>
            <a:r>
              <a:rPr lang="ru-RU" altLang="en-US" sz="2200" dirty="0">
                <a:latin typeface="Times New Roman" panose="02020603050405020304" pitchFamily="18" charset="0"/>
                <a:cs typeface="Times New Roman" panose="02020603050405020304" pitchFamily="18" charset="0"/>
              </a:rPr>
              <a:t>. </a:t>
            </a:r>
            <a:r>
              <a:rPr lang="ru-RU" altLang="en-US" sz="2200" i="1" dirty="0">
                <a:latin typeface="Times New Roman" panose="02020603050405020304" pitchFamily="18" charset="0"/>
                <a:cs typeface="Times New Roman" panose="02020603050405020304" pitchFamily="18" charset="0"/>
              </a:rPr>
              <a:t>Он нашел квартиру</a:t>
            </a:r>
          </a:p>
          <a:p>
            <a:pPr lvl="2" eaLnBrk="1" hangingPunct="1"/>
            <a:r>
              <a:rPr lang="ru-RU" altLang="en-US" sz="2200" i="1" dirty="0">
                <a:latin typeface="Times New Roman" panose="02020603050405020304" pitchFamily="18" charset="0"/>
                <a:cs typeface="Times New Roman" panose="02020603050405020304" pitchFamily="18" charset="0"/>
              </a:rPr>
              <a:t>мусоровоз</a:t>
            </a:r>
            <a:endParaRPr lang="ru-RU" altLang="en-US" sz="2200" dirty="0">
              <a:latin typeface="Times New Roman" panose="02020603050405020304" pitchFamily="18" charset="0"/>
              <a:cs typeface="Times New Roman" panose="02020603050405020304" pitchFamily="18" charset="0"/>
            </a:endParaRPr>
          </a:p>
        </p:txBody>
      </p:sp>
      <p:sp>
        <p:nvSpPr>
          <p:cNvPr id="14" name="Title 1"/>
          <p:cNvSpPr>
            <a:spLocks noGrp="1"/>
          </p:cNvSpPr>
          <p:nvPr>
            <p:ph type="title"/>
          </p:nvPr>
        </p:nvSpPr>
        <p:spPr>
          <a:xfrm>
            <a:off x="1763688" y="136525"/>
            <a:ext cx="6876256" cy="936848"/>
          </a:xfrm>
        </p:spPr>
        <p:txBody>
          <a:bodyPr>
            <a:noAutofit/>
          </a:bodyPr>
          <a:lstStyle/>
          <a:p>
            <a:pPr algn="l"/>
            <a:r>
              <a:rPr lang="en-US" sz="3600" dirty="0"/>
              <a:t> </a:t>
            </a:r>
            <a:r>
              <a:rPr lang="ru-RU" sz="3600" dirty="0"/>
              <a:t>Введение. Постановка задачи</a:t>
            </a:r>
          </a:p>
        </p:txBody>
      </p:sp>
      <p:sp>
        <p:nvSpPr>
          <p:cNvPr id="2" name="Date Placeholder 1"/>
          <p:cNvSpPr>
            <a:spLocks noGrp="1"/>
          </p:cNvSpPr>
          <p:nvPr>
            <p:ph type="dt" sz="half" idx="11"/>
          </p:nvPr>
        </p:nvSpPr>
        <p:spPr>
          <a:xfrm>
            <a:off x="0" y="6356350"/>
            <a:ext cx="2133600" cy="365125"/>
          </a:xfrm>
        </p:spPr>
        <p:txBody>
          <a:bodyPr/>
          <a:lstStyle/>
          <a:p>
            <a:fld id="{EEE01626-1AC4-4655-AD19-59811A583399}" type="datetime1">
              <a:rPr lang="ru-RU" smtClean="0"/>
              <a:t>13.12.2019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4</a:t>
            </a:fld>
            <a:endParaRPr lang="ru-RU"/>
          </a:p>
        </p:txBody>
      </p:sp>
      <p:sp>
        <p:nvSpPr>
          <p:cNvPr id="5" name="Footer Placeholder 4"/>
          <p:cNvSpPr>
            <a:spLocks noGrp="1"/>
          </p:cNvSpPr>
          <p:nvPr>
            <p:ph type="ftr" sz="quarter" idx="12"/>
          </p:nvPr>
        </p:nvSpPr>
        <p:spPr>
          <a:xfrm>
            <a:off x="2843808" y="6389349"/>
            <a:ext cx="2895600" cy="365125"/>
          </a:xfrm>
        </p:spPr>
        <p:txBody>
          <a:bodyPr/>
          <a:lstStyle/>
          <a:p>
            <a:r>
              <a:rPr lang="ru-RU" dirty="0"/>
              <a:t>Автоматическая обработка текста 2. 2019 ВШЭ. </a:t>
            </a:r>
            <a:r>
              <a:rPr lang="ru-RU" dirty="0" err="1"/>
              <a:t>С.Ю.Толдова</a:t>
            </a:r>
            <a:endParaRPr lang="ru-RU" dirty="0"/>
          </a:p>
        </p:txBody>
      </p:sp>
    </p:spTree>
    <p:extLst>
      <p:ext uri="{BB962C8B-B14F-4D97-AF65-F5344CB8AC3E}">
        <p14:creationId xmlns:p14="http://schemas.microsoft.com/office/powerpoint/2010/main" val="1076728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4" name="Group 4"/>
          <p:cNvGraphicFramePr>
            <a:graphicFrameLocks noGrp="1"/>
          </p:cNvGraphicFramePr>
          <p:nvPr>
            <p:ph sz="quarter" idx="10"/>
            <p:extLst>
              <p:ext uri="{D42A27DB-BD31-4B8C-83A1-F6EECF244321}">
                <p14:modId xmlns:p14="http://schemas.microsoft.com/office/powerpoint/2010/main" val="3571654889"/>
              </p:ext>
            </p:extLst>
          </p:nvPr>
        </p:nvGraphicFramePr>
        <p:xfrm>
          <a:off x="517988" y="1185102"/>
          <a:ext cx="7992868" cy="2377524"/>
        </p:xfrm>
        <a:graphic>
          <a:graphicData uri="http://schemas.openxmlformats.org/drawingml/2006/table">
            <a:tbl>
              <a:tblPr/>
              <a:tblGrid>
                <a:gridCol w="1487045">
                  <a:extLst>
                    <a:ext uri="{9D8B030D-6E8A-4147-A177-3AD203B41FA5}">
                      <a16:colId xmlns:a16="http://schemas.microsoft.com/office/drawing/2014/main" val="20000"/>
                    </a:ext>
                  </a:extLst>
                </a:gridCol>
                <a:gridCol w="3159972">
                  <a:extLst>
                    <a:ext uri="{9D8B030D-6E8A-4147-A177-3AD203B41FA5}">
                      <a16:colId xmlns:a16="http://schemas.microsoft.com/office/drawing/2014/main" val="20001"/>
                    </a:ext>
                  </a:extLst>
                </a:gridCol>
                <a:gridCol w="3345851">
                  <a:extLst>
                    <a:ext uri="{9D8B030D-6E8A-4147-A177-3AD203B41FA5}">
                      <a16:colId xmlns:a16="http://schemas.microsoft.com/office/drawing/2014/main" val="20002"/>
                    </a:ext>
                  </a:extLst>
                </a:gridCol>
              </a:tblGrid>
              <a:tr h="27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FFFFFF"/>
                        </a:solidFill>
                        <a:effectLst/>
                        <a:latin typeface="Century Schoolbook" pitchFamily="18" charset="0"/>
                      </a:endParaRP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Century Schoolbook" pitchFamily="18" charset="0"/>
                        </a:rPr>
                        <a:t>Sense1: Finance</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Century Schoolbook" pitchFamily="18" charset="0"/>
                        </a:rPr>
                        <a:t>Sense2: Location</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Money</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10001"/>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Interest</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2"/>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Fetch</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val="10003"/>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Annum</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+1</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4"/>
                  </a:ext>
                </a:extLst>
              </a:tr>
              <a:tr h="3353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solidFill>
                          <a:effectLst/>
                          <a:latin typeface="Century Schoolbook" pitchFamily="18" charset="0"/>
                        </a:rPr>
                        <a:t>Total</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3</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entury Schoolbook" pitchFamily="18" charset="0"/>
                        </a:rPr>
                        <a:t>0</a:t>
                      </a:r>
                    </a:p>
                  </a:txBody>
                  <a:tcPr marL="118021" marR="118021"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val="10005"/>
                  </a:ext>
                </a:extLst>
              </a:tr>
            </a:tbl>
          </a:graphicData>
        </a:graphic>
      </p:graphicFrame>
      <p:sp>
        <p:nvSpPr>
          <p:cNvPr id="17411"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WALKER’S ALGORITHM</a:t>
            </a:r>
          </a:p>
        </p:txBody>
      </p:sp>
      <p:sp>
        <p:nvSpPr>
          <p:cNvPr id="2" name="Date Placeholder 1"/>
          <p:cNvSpPr>
            <a:spLocks noGrp="1"/>
          </p:cNvSpPr>
          <p:nvPr>
            <p:ph type="dt" sz="half" idx="11"/>
          </p:nvPr>
        </p:nvSpPr>
        <p:spPr/>
        <p:txBody>
          <a:bodyPr/>
          <a:lstStyle/>
          <a:p>
            <a:fld id="{6D137597-A948-4D2B-BA52-D7EBA5B04401}" type="datetime1">
              <a:rPr lang="ru-RU" smtClean="0"/>
              <a:t>13.12.2019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20482"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30098B-472F-4BBA-B51B-8AF5B454BBC1}" type="slidenum">
              <a:rPr lang="en-US" altLang="en-US">
                <a:solidFill>
                  <a:srgbClr val="FFFFFF"/>
                </a:solidFill>
                <a:latin typeface="Century Schoolbook" panose="02040604050505020304" pitchFamily="18" charset="0"/>
              </a:rPr>
              <a:pPr eaLnBrk="1" hangingPunct="1"/>
              <a:t>40</a:t>
            </a:fld>
            <a:endParaRPr lang="en-US" altLang="en-US">
              <a:solidFill>
                <a:srgbClr val="FFFFFF"/>
              </a:solidFill>
              <a:latin typeface="Century Schoolbook" panose="02040604050505020304" pitchFamily="18" charset="0"/>
            </a:endParaRPr>
          </a:p>
        </p:txBody>
      </p:sp>
      <p:sp>
        <p:nvSpPr>
          <p:cNvPr id="17412" name="Rectangle 3"/>
          <p:cNvSpPr>
            <a:spLocks noGrp="1"/>
          </p:cNvSpPr>
          <p:nvPr>
            <p:ph type="body" sz="half" idx="4294967295"/>
          </p:nvPr>
        </p:nvSpPr>
        <p:spPr>
          <a:xfrm>
            <a:off x="301028" y="3536950"/>
            <a:ext cx="8424863" cy="2819400"/>
          </a:xfrm>
        </p:spPr>
        <p:txBody>
          <a:bodyPr>
            <a:normAutofit fontScale="92500" lnSpcReduction="20000"/>
          </a:bodyPr>
          <a:lstStyle/>
          <a:p>
            <a:pPr eaLnBrk="1" fontAlgn="auto" hangingPunct="1">
              <a:lnSpc>
                <a:spcPct val="90000"/>
              </a:lnSpc>
              <a:spcAft>
                <a:spcPts val="0"/>
              </a:spcAft>
              <a:defRPr/>
            </a:pPr>
            <a:r>
              <a:rPr lang="ru-RU" sz="2200" dirty="0">
                <a:latin typeface="Times New Roman" panose="02020603050405020304" pitchFamily="18" charset="0"/>
                <a:cs typeface="Times New Roman" panose="02020603050405020304" pitchFamily="18" charset="0"/>
              </a:rPr>
              <a:t>Тезаурусный метод</a:t>
            </a:r>
            <a:endParaRPr lang="en-GB" sz="2200" dirty="0">
              <a:latin typeface="Times New Roman" panose="02020603050405020304" pitchFamily="18" charset="0"/>
              <a:cs typeface="Times New Roman" panose="02020603050405020304" pitchFamily="18" charset="0"/>
            </a:endParaRPr>
          </a:p>
          <a:p>
            <a:pPr eaLnBrk="1" fontAlgn="auto" hangingPunct="1">
              <a:lnSpc>
                <a:spcPct val="90000"/>
              </a:lnSpc>
              <a:spcAft>
                <a:spcPts val="0"/>
              </a:spcAft>
              <a:defRPr/>
            </a:pPr>
            <a:r>
              <a:rPr lang="ru-RU" sz="2200" b="1" u="sng" dirty="0">
                <a:latin typeface="Times New Roman" panose="02020603050405020304" pitchFamily="18" charset="0"/>
                <a:cs typeface="Times New Roman" panose="02020603050405020304" pitchFamily="18" charset="0"/>
              </a:rPr>
              <a:t>Шаг</a:t>
            </a:r>
            <a:r>
              <a:rPr lang="en-GB" sz="2200" b="1" u="sng" dirty="0">
                <a:latin typeface="Times New Roman" panose="02020603050405020304" pitchFamily="18" charset="0"/>
                <a:cs typeface="Times New Roman" panose="02020603050405020304" pitchFamily="18" charset="0"/>
              </a:rPr>
              <a:t> 1</a:t>
            </a:r>
            <a:r>
              <a:rPr lang="en-GB" sz="2200" b="1" dirty="0">
                <a:latin typeface="Times New Roman" panose="02020603050405020304" pitchFamily="18" charset="0"/>
                <a:cs typeface="Times New Roman" panose="02020603050405020304" pitchFamily="18" charset="0"/>
              </a:rPr>
              <a:t>:</a:t>
            </a:r>
            <a:r>
              <a:rPr lang="en-GB"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Для каждого значения ключевого слова найди соответствующий тезаурусный класс</a:t>
            </a:r>
            <a:endParaRPr lang="en-GB" sz="2200" dirty="0">
              <a:latin typeface="Times New Roman" panose="02020603050405020304" pitchFamily="18" charset="0"/>
              <a:cs typeface="Times New Roman" panose="02020603050405020304" pitchFamily="18" charset="0"/>
            </a:endParaRPr>
          </a:p>
          <a:p>
            <a:pPr eaLnBrk="1" fontAlgn="auto" hangingPunct="1">
              <a:lnSpc>
                <a:spcPct val="90000"/>
              </a:lnSpc>
              <a:spcAft>
                <a:spcPts val="0"/>
              </a:spcAft>
              <a:defRPr/>
            </a:pPr>
            <a:r>
              <a:rPr lang="ru-RU" sz="2200" b="1" u="sng" dirty="0">
                <a:latin typeface="Times New Roman" panose="02020603050405020304" pitchFamily="18" charset="0"/>
                <a:cs typeface="Times New Roman" panose="02020603050405020304" pitchFamily="18" charset="0"/>
              </a:rPr>
              <a:t>Шаг</a:t>
            </a:r>
            <a:r>
              <a:rPr lang="en-GB" sz="2200" b="1" u="sng" dirty="0">
                <a:latin typeface="Times New Roman" panose="02020603050405020304" pitchFamily="18" charset="0"/>
                <a:cs typeface="Times New Roman" panose="02020603050405020304" pitchFamily="18" charset="0"/>
              </a:rPr>
              <a:t> 2</a:t>
            </a:r>
            <a:r>
              <a:rPr lang="en-GB" sz="2200" b="1"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Вычисли вес каждого из значений на основе контекстных слов. К значению прибавляется 1, если контекстное слово принадлежит тому же тезаурусному классу</a:t>
            </a:r>
            <a:endParaRPr lang="en-GB" sz="2200" dirty="0">
              <a:solidFill>
                <a:srgbClr val="000000"/>
              </a:solidFill>
              <a:latin typeface="Times New Roman" panose="02020603050405020304" pitchFamily="18" charset="0"/>
              <a:cs typeface="Times New Roman" panose="02020603050405020304" pitchFamily="18" charset="0"/>
            </a:endParaRPr>
          </a:p>
          <a:p>
            <a:pPr marL="274320" indent="-274320" eaLnBrk="1" fontAlgn="auto" hangingPunct="1">
              <a:lnSpc>
                <a:spcPct val="90000"/>
              </a:lnSpc>
              <a:spcAft>
                <a:spcPts val="0"/>
              </a:spcAft>
              <a:buFont typeface="Wingdings" panose="05000000000000000000" pitchFamily="2" charset="2"/>
              <a:buNone/>
              <a:defRPr/>
            </a:pPr>
            <a:endParaRPr lang="en-GB" sz="1600" dirty="0">
              <a:solidFill>
                <a:srgbClr val="000000"/>
              </a:solidFill>
            </a:endParaRPr>
          </a:p>
          <a:p>
            <a:pPr marL="640080" lvl="1" indent="-274320" eaLnBrk="1" fontAlgn="auto" hangingPunct="1">
              <a:lnSpc>
                <a:spcPct val="90000"/>
              </a:lnSpc>
              <a:spcAft>
                <a:spcPts val="0"/>
              </a:spcAft>
              <a:buFont typeface="Wingdings 2"/>
              <a:buChar char=""/>
              <a:defRPr/>
            </a:pPr>
            <a:r>
              <a:rPr lang="en-GB" sz="2200" i="1" dirty="0">
                <a:latin typeface="Times New Roman" panose="02020603050405020304" pitchFamily="18" charset="0"/>
                <a:cs typeface="Times New Roman" panose="02020603050405020304" pitchFamily="18" charset="0"/>
              </a:rPr>
              <a:t>E.g. The money in this </a:t>
            </a:r>
            <a:r>
              <a:rPr lang="en-GB" sz="2200" b="1" i="1" u="sng" dirty="0">
                <a:latin typeface="Times New Roman" panose="02020603050405020304" pitchFamily="18" charset="0"/>
                <a:cs typeface="Times New Roman" panose="02020603050405020304" pitchFamily="18" charset="0"/>
              </a:rPr>
              <a:t>bank</a:t>
            </a:r>
            <a:r>
              <a:rPr lang="en-GB" sz="2200" i="1" dirty="0">
                <a:latin typeface="Times New Roman" panose="02020603050405020304" pitchFamily="18" charset="0"/>
                <a:cs typeface="Times New Roman" panose="02020603050405020304" pitchFamily="18" charset="0"/>
              </a:rPr>
              <a:t> fetches an interest of 8% per annum</a:t>
            </a:r>
          </a:p>
          <a:p>
            <a:pPr marL="640080" lvl="1" indent="-274320" eaLnBrk="1" fontAlgn="auto" hangingPunct="1">
              <a:lnSpc>
                <a:spcPct val="97000"/>
              </a:lnSpc>
              <a:spcAft>
                <a:spcPts val="0"/>
              </a:spcAft>
              <a:buFont typeface="Wingdings 2"/>
              <a:buChar char=""/>
              <a:defRPr/>
            </a:pPr>
            <a:r>
              <a:rPr lang="en-GB" sz="2200" dirty="0">
                <a:latin typeface="Times New Roman" panose="02020603050405020304" pitchFamily="18" charset="0"/>
                <a:cs typeface="Times New Roman" panose="02020603050405020304" pitchFamily="18" charset="0"/>
              </a:rPr>
              <a:t>Target word: </a:t>
            </a:r>
            <a:r>
              <a:rPr lang="en-GB" sz="2200" b="1" i="1" dirty="0">
                <a:latin typeface="Times New Roman" panose="02020603050405020304" pitchFamily="18" charset="0"/>
                <a:cs typeface="Times New Roman" panose="02020603050405020304" pitchFamily="18" charset="0"/>
              </a:rPr>
              <a:t>bank</a:t>
            </a:r>
          </a:p>
          <a:p>
            <a:pPr marL="640080" lvl="1" indent="-274320" eaLnBrk="1" fontAlgn="auto" hangingPunct="1">
              <a:lnSpc>
                <a:spcPct val="97000"/>
              </a:lnSpc>
              <a:spcAft>
                <a:spcPts val="0"/>
              </a:spcAft>
              <a:buFont typeface="Wingdings 2"/>
              <a:buChar char=""/>
              <a:defRPr/>
            </a:pPr>
            <a:r>
              <a:rPr lang="en-GB" sz="2200" dirty="0">
                <a:latin typeface="Times New Roman" panose="02020603050405020304" pitchFamily="18" charset="0"/>
                <a:cs typeface="Times New Roman" panose="02020603050405020304" pitchFamily="18" charset="0"/>
              </a:rPr>
              <a:t>Clue words from the context: </a:t>
            </a:r>
            <a:r>
              <a:rPr lang="en-GB" sz="2200" b="1" i="1" dirty="0">
                <a:latin typeface="Times New Roman" panose="02020603050405020304" pitchFamily="18" charset="0"/>
                <a:cs typeface="Times New Roman" panose="02020603050405020304" pitchFamily="18" charset="0"/>
              </a:rPr>
              <a:t>money</a:t>
            </a:r>
            <a:r>
              <a:rPr lang="en-GB" sz="2200" b="1" dirty="0">
                <a:latin typeface="Times New Roman" panose="02020603050405020304" pitchFamily="18" charset="0"/>
                <a:cs typeface="Times New Roman" panose="02020603050405020304" pitchFamily="18" charset="0"/>
              </a:rPr>
              <a:t>, </a:t>
            </a:r>
            <a:r>
              <a:rPr lang="en-GB" sz="2200" b="1" i="1" dirty="0">
                <a:latin typeface="Times New Roman" panose="02020603050405020304" pitchFamily="18" charset="0"/>
                <a:cs typeface="Times New Roman" panose="02020603050405020304" pitchFamily="18" charset="0"/>
              </a:rPr>
              <a:t>interest</a:t>
            </a:r>
            <a:r>
              <a:rPr lang="en-GB" sz="2200" b="1" dirty="0">
                <a:latin typeface="Times New Roman" panose="02020603050405020304" pitchFamily="18" charset="0"/>
                <a:cs typeface="Times New Roman" panose="02020603050405020304" pitchFamily="18" charset="0"/>
              </a:rPr>
              <a:t>, </a:t>
            </a:r>
            <a:r>
              <a:rPr lang="en-GB" sz="2200" b="1" i="1" dirty="0">
                <a:latin typeface="Times New Roman" panose="02020603050405020304" pitchFamily="18" charset="0"/>
                <a:cs typeface="Times New Roman" panose="02020603050405020304" pitchFamily="18" charset="0"/>
              </a:rPr>
              <a:t>annum, fetch</a:t>
            </a:r>
            <a:endParaRPr lang="en-US" sz="2200" b="1" i="1" dirty="0">
              <a:latin typeface="Times New Roman" panose="02020603050405020304" pitchFamily="18" charset="0"/>
              <a:cs typeface="Times New Roman" panose="02020603050405020304" pitchFamily="18" charset="0"/>
            </a:endParaRPr>
          </a:p>
        </p:txBody>
      </p:sp>
      <p:sp>
        <p:nvSpPr>
          <p:cNvPr id="17443" name="Text Box 34"/>
          <p:cNvSpPr txBox="1">
            <a:spLocks noChangeArrowheads="1"/>
          </p:cNvSpPr>
          <p:nvPr/>
        </p:nvSpPr>
        <p:spPr bwMode="auto">
          <a:xfrm>
            <a:off x="6032741" y="1999065"/>
            <a:ext cx="2800672" cy="1321985"/>
          </a:xfrm>
          <a:prstGeom prst="rect">
            <a:avLst/>
          </a:prstGeom>
          <a:solidFill>
            <a:srgbClr val="FFFFFF"/>
          </a:solidFill>
          <a:ln w="9360">
            <a:solidFill>
              <a:srgbClr val="000000"/>
            </a:solidFill>
            <a:round/>
            <a:headEnd/>
            <a:tailEnd/>
          </a:ln>
        </p:spPr>
        <p:txBody>
          <a:bodyPr wrap="square" lIns="90000" tIns="45000" rIns="90000" bIns="450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9pPr>
          </a:lstStyle>
          <a:p>
            <a:pPr eaLnBrk="1">
              <a:buClr>
                <a:srgbClr val="000000"/>
              </a:buClr>
              <a:buSzPct val="45000"/>
              <a:buFont typeface="Wingdings" panose="05000000000000000000" pitchFamily="2" charset="2"/>
              <a:buNone/>
            </a:pPr>
            <a:r>
              <a:rPr lang="en-GB" altLang="en-US" sz="2000" dirty="0">
                <a:solidFill>
                  <a:srgbClr val="000000"/>
                </a:solidFill>
                <a:latin typeface="Times New Roman" panose="02020603050405020304" pitchFamily="18" charset="0"/>
                <a:cs typeface="Times New Roman" panose="02020603050405020304" pitchFamily="18" charset="0"/>
              </a:rPr>
              <a:t>Context words</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add 1 to the</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sense when the topic of the</a:t>
            </a:r>
            <a:r>
              <a:rPr lang="ru-RU" altLang="en-US" sz="2000" dirty="0">
                <a:solidFill>
                  <a:srgbClr val="000000"/>
                </a:solidFill>
                <a:latin typeface="Times New Roman" panose="02020603050405020304" pitchFamily="18" charset="0"/>
                <a:cs typeface="Times New Roman" panose="02020603050405020304" pitchFamily="18" charset="0"/>
              </a:rPr>
              <a:t> </a:t>
            </a:r>
            <a:r>
              <a:rPr lang="en-GB" altLang="en-US" sz="2000" dirty="0">
                <a:solidFill>
                  <a:srgbClr val="000000"/>
                </a:solidFill>
                <a:latin typeface="Times New Roman" panose="02020603050405020304" pitchFamily="18" charset="0"/>
                <a:cs typeface="Times New Roman" panose="02020603050405020304" pitchFamily="18" charset="0"/>
              </a:rPr>
              <a:t>word matches that</a:t>
            </a:r>
          </a:p>
          <a:p>
            <a:pPr eaLnBrk="1">
              <a:buClr>
                <a:srgbClr val="000000"/>
              </a:buClr>
              <a:buSzPct val="45000"/>
              <a:buFont typeface="Wingdings" panose="05000000000000000000" pitchFamily="2" charset="2"/>
              <a:buNone/>
            </a:pPr>
            <a:r>
              <a:rPr lang="en-GB" altLang="en-US" sz="2000" dirty="0">
                <a:solidFill>
                  <a:srgbClr val="000000"/>
                </a:solidFill>
                <a:latin typeface="Times New Roman" panose="02020603050405020304" pitchFamily="18" charset="0"/>
                <a:cs typeface="Times New Roman" panose="02020603050405020304" pitchFamily="18" charset="0"/>
              </a:rPr>
              <a:t>of the sense</a:t>
            </a:r>
          </a:p>
        </p:txBody>
      </p:sp>
      <p:sp>
        <p:nvSpPr>
          <p:cNvPr id="17444" name="Line 35"/>
          <p:cNvSpPr>
            <a:spLocks noChangeShapeType="1"/>
          </p:cNvSpPr>
          <p:nvPr/>
        </p:nvSpPr>
        <p:spPr bwMode="auto">
          <a:xfrm flipH="1">
            <a:off x="4454491" y="3429000"/>
            <a:ext cx="2709797" cy="22286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19789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WALKER’S ALGORITHM</a:t>
            </a:r>
          </a:p>
        </p:txBody>
      </p:sp>
      <p:sp>
        <p:nvSpPr>
          <p:cNvPr id="2" name="Date Placeholder 1"/>
          <p:cNvSpPr>
            <a:spLocks noGrp="1"/>
          </p:cNvSpPr>
          <p:nvPr>
            <p:ph type="dt" sz="half" idx="11"/>
          </p:nvPr>
        </p:nvSpPr>
        <p:spPr/>
        <p:txBody>
          <a:bodyPr/>
          <a:lstStyle/>
          <a:p>
            <a:fld id="{34496886-0052-4F98-A306-B43DFE9099BD}" type="datetime1">
              <a:rPr lang="ru-RU" smtClean="0"/>
              <a:t>13.12.2019</a:t>
            </a:fld>
            <a:endParaRPr lang="ru-RU"/>
          </a:p>
        </p:txBody>
      </p:sp>
      <p:sp>
        <p:nvSpPr>
          <p:cNvPr id="6" name="Slide Number Placeholder 5"/>
          <p:cNvSpPr>
            <a:spLocks noGrp="1"/>
          </p:cNvSpPr>
          <p:nvPr>
            <p:ph type="sldNum" sz="quarter" idx="13"/>
          </p:nvPr>
        </p:nvSpPr>
        <p:spPr/>
        <p:txBody>
          <a:bodyPr/>
          <a:lstStyle/>
          <a:p>
            <a:fld id="{F2A835A1-215F-43A1-8796-0F93B25450BF}" type="slidenum">
              <a:rPr lang="ru-RU" smtClean="0"/>
              <a:pPr/>
              <a:t>41</a:t>
            </a:fld>
            <a:endParaRPr lang="ru-RU"/>
          </a:p>
        </p:txBody>
      </p:sp>
      <p:sp>
        <p:nvSpPr>
          <p:cNvPr id="4" name="Прямоугольник 3"/>
          <p:cNvSpPr/>
          <p:nvPr/>
        </p:nvSpPr>
        <p:spPr>
          <a:xfrm>
            <a:off x="779619" y="1469944"/>
            <a:ext cx="7920880" cy="830997"/>
          </a:xfrm>
          <a:prstGeom prst="rect">
            <a:avLst/>
          </a:prstGeom>
        </p:spPr>
        <p:txBody>
          <a:bodyPr wrap="square">
            <a:spAutoFit/>
          </a:bodyPr>
          <a:lstStyle/>
          <a:p>
            <a:r>
              <a:rPr lang="ru-RU" sz="2400" dirty="0">
                <a:solidFill>
                  <a:srgbClr val="000000"/>
                </a:solidFill>
                <a:latin typeface="Times New Roman" panose="02020603050405020304" pitchFamily="18" charset="0"/>
              </a:rPr>
              <a:t>― </a:t>
            </a:r>
            <a:r>
              <a:rPr lang="ru-RU" sz="2400" dirty="0"/>
              <a:t>Если ты хочешь, чтобы бульон получился прозрачным и чтобы </a:t>
            </a:r>
            <a:r>
              <a:rPr lang="ru-RU" sz="2400" b="1" dirty="0">
                <a:solidFill>
                  <a:srgbClr val="C00000"/>
                </a:solidFill>
              </a:rPr>
              <a:t>лук</a:t>
            </a:r>
            <a:r>
              <a:rPr lang="ru-RU" sz="2400" dirty="0"/>
              <a:t>, </a:t>
            </a:r>
            <a:r>
              <a:rPr lang="ru-RU" sz="2400" b="1" dirty="0">
                <a:solidFill>
                  <a:schemeClr val="accent6">
                    <a:lumMod val="75000"/>
                  </a:schemeClr>
                </a:solidFill>
              </a:rPr>
              <a:t>чеснок</a:t>
            </a:r>
            <a:r>
              <a:rPr lang="ru-RU" sz="2400" dirty="0"/>
              <a:t> и чёрный перец</a:t>
            </a:r>
            <a:endParaRPr lang="en-US" sz="2400" dirty="0"/>
          </a:p>
        </p:txBody>
      </p:sp>
      <p:pic>
        <p:nvPicPr>
          <p:cNvPr id="5" name="Рисунок 4"/>
          <p:cNvPicPr>
            <a:picLocks noChangeAspect="1"/>
          </p:cNvPicPr>
          <p:nvPr/>
        </p:nvPicPr>
        <p:blipFill>
          <a:blip r:embed="rId3"/>
          <a:stretch>
            <a:fillRect/>
          </a:stretch>
        </p:blipFill>
        <p:spPr>
          <a:xfrm>
            <a:off x="777794" y="2667860"/>
            <a:ext cx="7968645" cy="1075028"/>
          </a:xfrm>
          <a:prstGeom prst="rect">
            <a:avLst/>
          </a:prstGeom>
        </p:spPr>
      </p:pic>
      <p:sp>
        <p:nvSpPr>
          <p:cNvPr id="8" name="Овал 7"/>
          <p:cNvSpPr/>
          <p:nvPr/>
        </p:nvSpPr>
        <p:spPr>
          <a:xfrm>
            <a:off x="2267744" y="1824390"/>
            <a:ext cx="1042384" cy="4758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p:cNvPicPr>
            <a:picLocks noChangeAspect="1"/>
          </p:cNvPicPr>
          <p:nvPr/>
        </p:nvPicPr>
        <p:blipFill>
          <a:blip r:embed="rId4"/>
          <a:stretch>
            <a:fillRect/>
          </a:stretch>
        </p:blipFill>
        <p:spPr>
          <a:xfrm>
            <a:off x="777794" y="3836240"/>
            <a:ext cx="6696744" cy="2397130"/>
          </a:xfrm>
          <a:prstGeom prst="rect">
            <a:avLst/>
          </a:prstGeom>
        </p:spPr>
      </p:pic>
      <p:sp>
        <p:nvSpPr>
          <p:cNvPr id="15" name="Овал 14"/>
          <p:cNvSpPr/>
          <p:nvPr/>
        </p:nvSpPr>
        <p:spPr>
          <a:xfrm>
            <a:off x="6019800" y="5068980"/>
            <a:ext cx="901831" cy="5353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Овал 9"/>
          <p:cNvSpPr/>
          <p:nvPr/>
        </p:nvSpPr>
        <p:spPr>
          <a:xfrm>
            <a:off x="1547664" y="1904203"/>
            <a:ext cx="973245" cy="37543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1928" y="2279636"/>
            <a:ext cx="864096" cy="369332"/>
          </a:xfrm>
          <a:prstGeom prst="rect">
            <a:avLst/>
          </a:prstGeom>
          <a:noFill/>
        </p:spPr>
        <p:txBody>
          <a:bodyPr wrap="square" rtlCol="0">
            <a:spAutoFit/>
          </a:bodyPr>
          <a:lstStyle/>
          <a:p>
            <a:r>
              <a:rPr lang="ru-RU" b="1" dirty="0" smtClean="0"/>
              <a:t>ЛУК</a:t>
            </a:r>
            <a:endParaRPr lang="en-US" b="1" dirty="0"/>
          </a:p>
        </p:txBody>
      </p:sp>
      <p:sp>
        <p:nvSpPr>
          <p:cNvPr id="17444" name="Line 35"/>
          <p:cNvSpPr>
            <a:spLocks noChangeShapeType="1"/>
          </p:cNvSpPr>
          <p:nvPr/>
        </p:nvSpPr>
        <p:spPr bwMode="auto">
          <a:xfrm flipV="1">
            <a:off x="6372200" y="2924943"/>
            <a:ext cx="72008" cy="21440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Овал 9"/>
          <p:cNvSpPr/>
          <p:nvPr/>
        </p:nvSpPr>
        <p:spPr>
          <a:xfrm>
            <a:off x="782779" y="2271122"/>
            <a:ext cx="973245" cy="37543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Овал 7"/>
          <p:cNvSpPr/>
          <p:nvPr/>
        </p:nvSpPr>
        <p:spPr>
          <a:xfrm>
            <a:off x="891560" y="3878431"/>
            <a:ext cx="1042384" cy="4758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50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WordNet</a:t>
            </a:r>
            <a:r>
              <a:rPr lang="ru-RU" dirty="0">
                <a:latin typeface="Times New Roman" panose="02020603050405020304" pitchFamily="18" charset="0"/>
                <a:cs typeface="Times New Roman" panose="02020603050405020304" pitchFamily="18" charset="0"/>
              </a:rPr>
              <a:t>- граф</a:t>
            </a:r>
            <a:endParaRPr lang="en-US" dirty="0">
              <a:latin typeface="Times New Roman" panose="02020603050405020304" pitchFamily="18" charset="0"/>
              <a:cs typeface="Times New Roman" panose="02020603050405020304" pitchFamily="18" charset="0"/>
            </a:endParaRPr>
          </a:p>
          <a:p>
            <a:pPr lvl="1">
              <a:lnSpc>
                <a:spcPct val="90000"/>
              </a:lnSpc>
            </a:pPr>
            <a:r>
              <a:rPr lang="ru-RU" sz="2400" dirty="0">
                <a:latin typeface="Times New Roman" panose="02020603050405020304" pitchFamily="18" charset="0"/>
                <a:cs typeface="Times New Roman" panose="02020603050405020304" pitchFamily="18" charset="0"/>
              </a:rPr>
              <a:t>смыслы - узлы</a:t>
            </a:r>
            <a:endParaRPr lang="en-US" sz="2400" dirty="0">
              <a:latin typeface="Times New Roman" panose="02020603050405020304" pitchFamily="18" charset="0"/>
              <a:cs typeface="Times New Roman" panose="02020603050405020304" pitchFamily="18" charset="0"/>
            </a:endParaRPr>
          </a:p>
          <a:p>
            <a:pPr lvl="1">
              <a:lnSpc>
                <a:spcPct val="90000"/>
              </a:lnSpc>
            </a:pPr>
            <a:r>
              <a:rPr lang="ru-RU" sz="2400" dirty="0">
                <a:latin typeface="Times New Roman" panose="02020603050405020304" pitchFamily="18" charset="0"/>
                <a:cs typeface="Times New Roman" panose="02020603050405020304" pitchFamily="18" charset="0"/>
              </a:rPr>
              <a:t>отношения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hypernymy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meronymy</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 ребра</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fontScale="90000"/>
          </a:bodyPr>
          <a:lstStyle/>
          <a:p>
            <a:r>
              <a:rPr lang="ru-RU" dirty="0"/>
              <a:t>Методы, основанные на </a:t>
            </a:r>
            <a:r>
              <a:rPr lang="ru-RU" dirty="0" err="1"/>
              <a:t>графовых</a:t>
            </a:r>
            <a:r>
              <a:rPr lang="ru-RU" dirty="0"/>
              <a:t> моделях</a:t>
            </a:r>
            <a:endParaRPr lang="en-US" dirty="0"/>
          </a:p>
        </p:txBody>
      </p:sp>
      <p:sp>
        <p:nvSpPr>
          <p:cNvPr id="6" name="Date Placeholder 5"/>
          <p:cNvSpPr>
            <a:spLocks noGrp="1"/>
          </p:cNvSpPr>
          <p:nvPr>
            <p:ph type="dt" sz="half" idx="11"/>
          </p:nvPr>
        </p:nvSpPr>
        <p:spPr/>
        <p:txBody>
          <a:bodyPr/>
          <a:lstStyle/>
          <a:p>
            <a:fld id="{07188F7E-5FB2-45F0-91BA-C1688681D124}" type="datetime1">
              <a:rPr lang="ru-RU" smtClean="0"/>
              <a:t>13.12.2019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42</a:t>
            </a:fld>
            <a:endParaRPr lang="en-US"/>
          </a:p>
        </p:txBody>
      </p:sp>
      <p:pic>
        <p:nvPicPr>
          <p:cNvPr id="5" name="Picture 4" descr="drinkw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650582"/>
            <a:ext cx="6345284" cy="3299368"/>
          </a:xfrm>
          <a:prstGeom prst="rect">
            <a:avLst/>
          </a:prstGeom>
        </p:spPr>
      </p:pic>
    </p:spTree>
    <p:extLst>
      <p:ext uri="{BB962C8B-B14F-4D97-AF65-F5344CB8AC3E}">
        <p14:creationId xmlns:p14="http://schemas.microsoft.com/office/powerpoint/2010/main" val="348278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lnSpcReduction="10000"/>
          </a:bodyPr>
          <a:lstStyle/>
          <a:p>
            <a:r>
              <a:rPr lang="ru-RU" sz="2400" dirty="0">
                <a:latin typeface="Times New Roman" panose="02020603050405020304" pitchFamily="18" charset="0"/>
                <a:cs typeface="Times New Roman" panose="02020603050405020304" pitchFamily="18" charset="0"/>
              </a:rPr>
              <a:t>«Вставляем» целевое слово (слово, которому должны приписать значение) и слова контекста в граф</a:t>
            </a:r>
            <a:endParaRPr lang="en-US" sz="2400" dirty="0">
              <a:latin typeface="Times New Roman" panose="02020603050405020304" pitchFamily="18" charset="0"/>
              <a:cs typeface="Times New Roman" panose="02020603050405020304" pitchFamily="18" charset="0"/>
            </a:endParaRPr>
          </a:p>
          <a:p>
            <a:pPr marL="0" indent="0">
              <a:buNone/>
            </a:pPr>
            <a:r>
              <a:rPr lang="en-US" dirty="0">
                <a:solidFill>
                  <a:srgbClr val="0000FF"/>
                </a:solidFill>
                <a:latin typeface="Times New Roman" panose="02020603050405020304" pitchFamily="18" charset="0"/>
                <a:cs typeface="Times New Roman" panose="02020603050405020304" pitchFamily="18" charset="0"/>
              </a:rPr>
              <a:t>“She drank some milk”</a:t>
            </a:r>
          </a:p>
          <a:p>
            <a:r>
              <a:rPr lang="ru-RU" sz="2400" dirty="0">
                <a:latin typeface="Times New Roman" panose="02020603050405020304" pitchFamily="18" charset="0"/>
                <a:cs typeface="Times New Roman" panose="02020603050405020304" pitchFamily="18" charset="0"/>
              </a:rPr>
              <a:t>выбираем наиболее</a:t>
            </a:r>
          </a:p>
          <a:p>
            <a:pPr marL="0" indent="0">
              <a:buNone/>
            </a:pPr>
            <a:r>
              <a:rPr lang="ru-RU" sz="2400" dirty="0">
                <a:latin typeface="Times New Roman" panose="02020603050405020304" pitchFamily="18" charset="0"/>
                <a:cs typeface="Times New Roman" panose="02020603050405020304" pitchFamily="18" charset="0"/>
              </a:rPr>
              <a:t>«центральный» смысл</a:t>
            </a:r>
            <a:endParaRPr lang="en-US"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Добавляем вероятности</a:t>
            </a:r>
          </a:p>
          <a:p>
            <a:pPr marL="0" indent="0">
              <a:buNone/>
            </a:pPr>
            <a:r>
              <a:rPr lang="ru-RU" sz="2400" dirty="0">
                <a:latin typeface="Times New Roman" panose="02020603050405020304" pitchFamily="18" charset="0"/>
                <a:cs typeface="Times New Roman" panose="02020603050405020304" pitchFamily="18" charset="0"/>
              </a:rPr>
              <a:t>для смыслов</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“drink” </a:t>
            </a:r>
            <a:r>
              <a:rPr lang="ru-RU" sz="2400" dirty="0">
                <a:latin typeface="Times New Roman" panose="02020603050405020304" pitchFamily="18" charset="0"/>
                <a:cs typeface="Times New Roman" panose="02020603050405020304" pitchFamily="18" charset="0"/>
              </a:rPr>
              <a:t>и</a:t>
            </a:r>
            <a:r>
              <a:rPr lang="en-US" sz="2400" dirty="0">
                <a:latin typeface="Times New Roman" panose="02020603050405020304" pitchFamily="18" charset="0"/>
                <a:cs typeface="Times New Roman" panose="02020603050405020304" pitchFamily="18" charset="0"/>
              </a:rPr>
              <a:t> “milk” </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вычисляем узел с </a:t>
            </a:r>
          </a:p>
          <a:p>
            <a:pPr marL="0" indent="0">
              <a:buNone/>
            </a:pPr>
            <a:r>
              <a:rPr lang="ru-RU" sz="2400" dirty="0">
                <a:latin typeface="Times New Roman" panose="02020603050405020304" pitchFamily="18" charset="0"/>
                <a:cs typeface="Times New Roman" panose="02020603050405020304" pitchFamily="18" charset="0"/>
              </a:rPr>
              <a:t>максимальным значением для</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pagerank</a:t>
            </a:r>
            <a:r>
              <a:rPr lang="en-US" sz="2400" dirty="0">
                <a:latin typeface="Times New Roman" panose="02020603050405020304" pitchFamily="18" charset="0"/>
                <a:cs typeface="Times New Roman" panose="02020603050405020304" pitchFamily="18" charset="0"/>
              </a:rPr>
              <a:t>”</a:t>
            </a:r>
          </a:p>
        </p:txBody>
      </p:sp>
      <p:sp>
        <p:nvSpPr>
          <p:cNvPr id="2" name="Title 1"/>
          <p:cNvSpPr>
            <a:spLocks noGrp="1"/>
          </p:cNvSpPr>
          <p:nvPr>
            <p:ph type="title"/>
          </p:nvPr>
        </p:nvSpPr>
        <p:spPr/>
        <p:txBody>
          <a:bodyPr/>
          <a:lstStyle/>
          <a:p>
            <a:r>
              <a:rPr lang="en-US" dirty="0"/>
              <a:t>How to use the graph for WSD</a:t>
            </a:r>
          </a:p>
        </p:txBody>
      </p:sp>
      <p:sp>
        <p:nvSpPr>
          <p:cNvPr id="6" name="Date Placeholder 5"/>
          <p:cNvSpPr>
            <a:spLocks noGrp="1"/>
          </p:cNvSpPr>
          <p:nvPr>
            <p:ph type="dt" sz="half" idx="11"/>
          </p:nvPr>
        </p:nvSpPr>
        <p:spPr/>
        <p:txBody>
          <a:bodyPr/>
          <a:lstStyle/>
          <a:p>
            <a:fld id="{90B9A63E-9C8C-44B5-83FE-52A6CF1299D7}" type="datetime1">
              <a:rPr lang="ru-RU" smtClean="0"/>
              <a:t>13.12.2019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43</a:t>
            </a:fld>
            <a:endParaRPr lang="en-US" dirty="0"/>
          </a:p>
        </p:txBody>
      </p:sp>
      <p:pic>
        <p:nvPicPr>
          <p:cNvPr id="5" name="Picture 4" descr="drinkmil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492896"/>
            <a:ext cx="4860032" cy="2837502"/>
          </a:xfrm>
          <a:prstGeom prst="rect">
            <a:avLst/>
          </a:prstGeom>
        </p:spPr>
      </p:pic>
    </p:spTree>
    <p:extLst>
      <p:ext uri="{BB962C8B-B14F-4D97-AF65-F5344CB8AC3E}">
        <p14:creationId xmlns:p14="http://schemas.microsoft.com/office/powerpoint/2010/main" val="1306245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Значение выбирается на основе соотнесенности (</a:t>
            </a:r>
            <a:r>
              <a:rPr lang="en-US" altLang="en-US" sz="2400" i="1" u="sng" dirty="0">
                <a:latin typeface="Times New Roman" panose="02020603050405020304" pitchFamily="18" charset="0"/>
                <a:cs typeface="Times New Roman" panose="02020603050405020304" pitchFamily="18" charset="0"/>
              </a:rPr>
              <a:t>relatedness</a:t>
            </a:r>
            <a:r>
              <a:rPr lang="ru-RU" altLang="en-US" sz="2400" i="1" u="sng"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значения слова контексту </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400" dirty="0">
                <a:latin typeface="Times New Roman" panose="02020603050405020304" pitchFamily="18" charset="0"/>
                <a:cs typeface="Times New Roman" panose="02020603050405020304" pitchFamily="18" charset="0"/>
              </a:rPr>
              <a:t>Relatedness</a:t>
            </a:r>
            <a:r>
              <a:rPr lang="ru-RU" altLang="en-US" sz="2400" dirty="0">
                <a:latin typeface="Times New Roman" panose="02020603050405020304" pitchFamily="18" charset="0"/>
                <a:cs typeface="Times New Roman" panose="02020603050405020304" pitchFamily="18" charset="0"/>
              </a:rPr>
              <a:t> измеряется в терминах концептуального (семантического) расстояния</a:t>
            </a:r>
            <a:endParaRPr lang="en-US" altLang="en-US" sz="2400" dirty="0">
              <a:latin typeface="Times New Roman" panose="02020603050405020304" pitchFamily="18" charset="0"/>
              <a:cs typeface="Times New Roman" panose="02020603050405020304" pitchFamily="18" charset="0"/>
            </a:endParaRPr>
          </a:p>
          <a:p>
            <a:pPr lvl="1" eaLnBrk="1" hangingPunct="1"/>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т.е. насколько близки концепты слова и контекстного слова)</a:t>
            </a:r>
            <a:endParaRPr lang="en-US" altLang="en-US" sz="2400" dirty="0">
              <a:latin typeface="Times New Roman" panose="02020603050405020304" pitchFamily="18" charset="0"/>
              <a:cs typeface="Times New Roman" panose="02020603050405020304" pitchFamily="18" charset="0"/>
            </a:endParaRPr>
          </a:p>
          <a:p>
            <a:pPr eaLnBrk="1" hangingPunct="1"/>
            <a:r>
              <a:rPr lang="ru-RU" altLang="en-US" sz="2400" dirty="0">
                <a:latin typeface="Times New Roman" panose="02020603050405020304" pitchFamily="18" charset="0"/>
                <a:cs typeface="Times New Roman" panose="02020603050405020304" pitchFamily="18" charset="0"/>
              </a:rPr>
              <a:t>Для вычисления расстояния используется иерархический тезаурус</a:t>
            </a:r>
            <a:r>
              <a:rPr lang="en-US" altLang="en-US" sz="2400" dirty="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WordNet</a:t>
            </a:r>
            <a:r>
              <a:rPr lang="en-US" altLang="en-US" sz="2400" dirty="0">
                <a:latin typeface="Times New Roman" panose="02020603050405020304" pitchFamily="18" charset="0"/>
                <a:cs typeface="Times New Roman" panose="02020603050405020304" pitchFamily="18" charset="0"/>
              </a:rPr>
              <a:t>).</a:t>
            </a:r>
          </a:p>
          <a:p>
            <a:r>
              <a:rPr lang="ru-RU" altLang="en-US" dirty="0">
                <a:latin typeface="Times New Roman" panose="02020603050405020304" pitchFamily="18" charset="0"/>
                <a:cs typeface="Times New Roman" panose="02020603050405020304" pitchFamily="18" charset="0"/>
              </a:rPr>
              <a:t>Семантическое расстояние можно измерять </a:t>
            </a:r>
            <a:r>
              <a:rPr lang="ru-RU" altLang="en-US" dirty="0" smtClean="0">
                <a:latin typeface="Times New Roman" panose="02020603050405020304" pitchFamily="18" charset="0"/>
                <a:cs typeface="Times New Roman" panose="02020603050405020304" pitchFamily="18" charset="0"/>
              </a:rPr>
              <a:t>по-разному</a:t>
            </a:r>
          </a:p>
          <a:p>
            <a:r>
              <a:rPr lang="ru-RU" altLang="en-US" dirty="0" smtClean="0">
                <a:latin typeface="Times New Roman" panose="02020603050405020304" pitchFamily="18" charset="0"/>
                <a:cs typeface="Times New Roman" panose="02020603050405020304" pitchFamily="18" charset="0"/>
              </a:rPr>
              <a:t>Самое простое: количество ребер</a:t>
            </a:r>
          </a:p>
          <a:p>
            <a:r>
              <a:rPr lang="ru-RU" altLang="en-US" dirty="0" smtClean="0">
                <a:latin typeface="Times New Roman" panose="02020603050405020304" pitchFamily="18" charset="0"/>
                <a:cs typeface="Times New Roman" panose="02020603050405020304" pitchFamily="18" charset="0"/>
              </a:rPr>
              <a:t>но: ср. </a:t>
            </a:r>
            <a:endParaRPr lang="en-US" altLang="en-US"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13.12.2019</a:t>
            </a:fld>
            <a:endParaRPr lang="ru-RU"/>
          </a:p>
        </p:txBody>
      </p:sp>
      <p:sp>
        <p:nvSpPr>
          <p:cNvPr id="4" name="Footer Placeholder 3"/>
          <p:cNvSpPr>
            <a:spLocks noGrp="1"/>
          </p:cNvSpPr>
          <p:nvPr>
            <p:ph type="ftr" sz="quarter" idx="12"/>
          </p:nvPr>
        </p:nvSpPr>
        <p:spPr/>
        <p:txBody>
          <a:bodyPr/>
          <a:lstStyle/>
          <a:p>
            <a:r>
              <a:rPr lang="ru-RU"/>
              <a:t>Автоматическая обработка текста 2. 2019 ВШЭ. С.Ю.Толдова</a:t>
            </a:r>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44</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44</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751804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p:cNvSpPr>
          <p:nvPr>
            <p:ph sz="quarter" idx="10"/>
          </p:nvPr>
        </p:nvSpPr>
        <p:spPr/>
        <p:txBody>
          <a:bodyPr>
            <a:normAutofit/>
          </a:bodyPr>
          <a:lstStyle/>
          <a:p>
            <a:r>
              <a:rPr lang="ru-RU" altLang="en-US" dirty="0">
                <a:latin typeface="Times New Roman" panose="02020603050405020304" pitchFamily="18" charset="0"/>
                <a:cs typeface="Times New Roman" panose="02020603050405020304" pitchFamily="18" charset="0"/>
              </a:rPr>
              <a:t>Чем меньше расстояние, тем выше будет плотность концептов (</a:t>
            </a:r>
            <a:r>
              <a:rPr lang="en-US" altLang="en-US" dirty="0">
                <a:latin typeface="Times New Roman" panose="02020603050405020304" pitchFamily="18" charset="0"/>
                <a:cs typeface="Times New Roman" panose="02020603050405020304" pitchFamily="18" charset="0"/>
              </a:rPr>
              <a:t>the conceptual density</a:t>
            </a:r>
            <a:r>
              <a:rPr lang="ru-RU" altLang="en-US"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Times New Roman" panose="02020603050405020304" pitchFamily="18" charset="0"/>
                <a:cs typeface="Times New Roman" panose="02020603050405020304" pitchFamily="18" charset="0"/>
              </a:rPr>
              <a:t>(</a:t>
            </a:r>
            <a:r>
              <a:rPr lang="ru-RU" altLang="en-US" dirty="0">
                <a:latin typeface="Times New Roman" panose="02020603050405020304" pitchFamily="18" charset="0"/>
                <a:cs typeface="Times New Roman" panose="02020603050405020304" pitchFamily="18" charset="0"/>
              </a:rPr>
              <a:t>если слов является хорошим индикатором какого-то концепта, то этот концепт будет иметь более высокую плотность</a:t>
            </a:r>
            <a:r>
              <a:rPr lang="en-US" altLang="en-US" dirty="0">
                <a:latin typeface="Times New Roman" panose="02020603050405020304" pitchFamily="18" charset="0"/>
                <a:cs typeface="Times New Roman" panose="02020603050405020304" pitchFamily="18" charset="0"/>
              </a:rPr>
              <a:t>)</a:t>
            </a: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18435"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WSD </a:t>
            </a:r>
          </a:p>
        </p:txBody>
      </p:sp>
      <p:sp>
        <p:nvSpPr>
          <p:cNvPr id="2" name="Date Placeholder 1"/>
          <p:cNvSpPr>
            <a:spLocks noGrp="1"/>
          </p:cNvSpPr>
          <p:nvPr>
            <p:ph type="dt" sz="half" idx="11"/>
          </p:nvPr>
        </p:nvSpPr>
        <p:spPr/>
        <p:txBody>
          <a:bodyPr/>
          <a:lstStyle/>
          <a:p>
            <a:fld id="{C2EA76E6-3787-4EE2-B6C7-86413377EBEC}" type="datetime1">
              <a:rPr lang="ru-RU" smtClean="0"/>
              <a:t>13.12.2019</a:t>
            </a:fld>
            <a:endParaRPr lang="ru-RU"/>
          </a:p>
        </p:txBody>
      </p:sp>
      <p:sp>
        <p:nvSpPr>
          <p:cNvPr id="21506"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CE60C-8E3F-4F4D-B1C7-56E2A9E3C11A}" type="slidenum">
              <a:rPr lang="en-US" altLang="en-US">
                <a:solidFill>
                  <a:srgbClr val="FFFFFF"/>
                </a:solidFill>
                <a:latin typeface="Century Schoolbook" panose="02040604050505020304" pitchFamily="18" charset="0"/>
              </a:rPr>
              <a:pPr eaLnBrk="1" hangingPunct="1"/>
              <a:t>45</a:t>
            </a:fld>
            <a:endParaRPr lang="en-US" altLang="en-US">
              <a:solidFill>
                <a:srgbClr val="FFFFFF"/>
              </a:solidFill>
              <a:latin typeface="Century Schoolbook" panose="02040604050505020304" pitchFamily="18" charset="0"/>
            </a:endParaRPr>
          </a:p>
        </p:txBody>
      </p:sp>
      <p:sp>
        <p:nvSpPr>
          <p:cNvPr id="1843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0A24241-DEFB-4344-8A00-CFF23F23FC97}" type="slidenum">
              <a:rPr lang="en-US" altLang="en-US" sz="1400" b="1">
                <a:solidFill>
                  <a:srgbClr val="FFFFFF"/>
                </a:solidFill>
                <a:latin typeface="Century Schoolbook" panose="02040604050505020304" pitchFamily="18" charset="0"/>
              </a:rPr>
              <a:pPr algn="ctr" eaLnBrk="1" hangingPunct="1"/>
              <a:t>45</a:t>
            </a:fld>
            <a:endParaRPr lang="en-US" altLang="en-US" sz="1400" b="1">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844563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31EB43CD-94A9-4883-92A3-53DB7ABBE672}" type="datetime1">
              <a:rPr lang="ru-RU" smtClean="0"/>
              <a:t>13.12.2019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46</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46</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84877" y="1502099"/>
            <a:ext cx="4042792"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sz="2000" dirty="0">
                <a:latin typeface="Times New Roman" panose="02020603050405020304" pitchFamily="18" charset="0"/>
                <a:cs typeface="Times New Roman" panose="02020603050405020304" pitchFamily="18" charset="0"/>
              </a:rPr>
              <a:t>расстояние между концептами – длина наикратчайшего пути , связывающего два концепта в сети </a:t>
            </a:r>
            <a:r>
              <a:rPr lang="en-US" sz="2000" dirty="0">
                <a:latin typeface="Times New Roman" panose="02020603050405020304" pitchFamily="18" charset="0"/>
                <a:cs typeface="Times New Roman" panose="02020603050405020304" pitchFamily="18" charset="0"/>
              </a:rPr>
              <a:t>[Rada et al. 89] </a:t>
            </a:r>
            <a:endParaRPr lang="ru-RU" sz="20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глубина иерархии: чем глубже поддерево (путь), тем более семантически связаны концепты</a:t>
            </a: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плотность концептов: в более «плотных» зонах понятия более близкие, чем в разреженных</a:t>
            </a:r>
          </a:p>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Мера близости должна быть независима от числа выделяемых значений</a:t>
            </a: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339875" y="1753910"/>
            <a:ext cx="4638114" cy="3756808"/>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spTree>
    <p:extLst>
      <p:ext uri="{BB962C8B-B14F-4D97-AF65-F5344CB8AC3E}">
        <p14:creationId xmlns:p14="http://schemas.microsoft.com/office/powerpoint/2010/main" val="2930544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4" name="Date Placeholder 3"/>
          <p:cNvSpPr>
            <a:spLocks noGrp="1"/>
          </p:cNvSpPr>
          <p:nvPr>
            <p:ph type="dt" sz="half" idx="11"/>
          </p:nvPr>
        </p:nvSpPr>
        <p:spPr/>
        <p:txBody>
          <a:bodyPr/>
          <a:lstStyle/>
          <a:p>
            <a:fld id="{C6BD830A-E48C-4102-840B-4E8331A4F859}" type="datetime1">
              <a:rPr lang="ru-RU" smtClean="0"/>
              <a:t>13.12.2019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47</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47</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251520" y="1502099"/>
            <a:ext cx="4843609"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a:t>
            </a:r>
            <a:r>
              <a:rPr lang="ru-RU" sz="2000" dirty="0">
                <a:latin typeface="Times New Roman" panose="02020603050405020304" pitchFamily="18" charset="0"/>
                <a:cs typeface="Times New Roman" panose="02020603050405020304" pitchFamily="18" charset="0"/>
              </a:rPr>
              <a:t> – концепт (значение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возглавляющее подграф</a:t>
            </a:r>
          </a:p>
          <a:p>
            <a:pPr>
              <a:spcBef>
                <a:spcPts val="600"/>
              </a:spcBef>
              <a:buClr>
                <a:schemeClr val="accent1"/>
              </a:buClr>
              <a:buSzPct val="700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nhyp</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и</a:t>
            </a:r>
            <a:r>
              <a:rPr lang="en-US" sz="2000" dirty="0">
                <a:latin typeface="Times New Roman" panose="02020603050405020304" pitchFamily="18" charset="0"/>
                <a:cs typeface="Times New Roman" panose="02020603050405020304" pitchFamily="18" charset="0"/>
              </a:rPr>
              <a:t> h (</a:t>
            </a:r>
            <a:r>
              <a:rPr lang="ru-RU" sz="2000" dirty="0">
                <a:latin typeface="Times New Roman" panose="02020603050405020304" pitchFamily="18" charset="0"/>
                <a:cs typeface="Times New Roman" panose="02020603050405020304" pitchFamily="18" charset="0"/>
              </a:rPr>
              <a:t>среднее число гипонимов на узел, высота </a:t>
            </a:r>
            <a:r>
              <a:rPr lang="ru-RU" sz="2000" dirty="0" err="1">
                <a:latin typeface="Times New Roman" panose="02020603050405020304" pitchFamily="18" charset="0"/>
                <a:cs typeface="Times New Roman" panose="02020603050405020304" pitchFamily="18" charset="0"/>
              </a:rPr>
              <a:t>поддерва</a:t>
            </a:r>
            <a:r>
              <a:rPr lang="en-US" sz="2000" dirty="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a:p>
            <a:pPr>
              <a:spcBef>
                <a:spcPts val="600"/>
              </a:spcBef>
              <a:buClr>
                <a:schemeClr val="accent1"/>
              </a:buClr>
              <a:buSzPct val="70000"/>
              <a:buFont typeface="Wingdings" panose="05000000000000000000" pitchFamily="2" charset="2"/>
              <a:buChar char=""/>
            </a:pPr>
            <a:r>
              <a:rPr lang="ru-RU" sz="2000" dirty="0">
                <a:latin typeface="Times New Roman" panose="02020603050405020304" pitchFamily="18" charset="0"/>
                <a:cs typeface="Times New Roman" panose="02020603050405020304" pitchFamily="18" charset="0"/>
              </a:rPr>
              <a:t>Концептуальная плотность (</a:t>
            </a:r>
            <a:r>
              <a:rPr lang="en-US" sz="2000" dirty="0">
                <a:latin typeface="Times New Roman" panose="02020603050405020304" pitchFamily="18" charset="0"/>
                <a:cs typeface="Times New Roman" panose="02020603050405020304" pitchFamily="18" charset="0"/>
              </a:rPr>
              <a:t>Conceptual Density</a:t>
            </a:r>
            <a:r>
              <a:rPr lang="ru-RU" sz="2000" dirty="0">
                <a:latin typeface="Times New Roman" panose="02020603050405020304" pitchFamily="18" charset="0"/>
                <a:cs typeface="Times New Roman" panose="02020603050405020304" pitchFamily="18" charset="0"/>
              </a:rPr>
              <a:t>) для </a:t>
            </a:r>
            <a:r>
              <a:rPr lang="en-US" sz="2000" dirty="0">
                <a:latin typeface="Times New Roman" panose="02020603050405020304" pitchFamily="18" charset="0"/>
                <a:cs typeface="Times New Roman" panose="02020603050405020304" pitchFamily="18" charset="0"/>
              </a:rPr>
              <a:t>c</a:t>
            </a:r>
            <a:r>
              <a:rPr lang="ru-RU" sz="2000" dirty="0">
                <a:latin typeface="Times New Roman" panose="02020603050405020304" pitchFamily="18" charset="0"/>
                <a:cs typeface="Times New Roman" panose="02020603050405020304" pitchFamily="18" charset="0"/>
              </a:rPr>
              <a:t>, где </a:t>
            </a:r>
            <a:r>
              <a:rPr lang="en-US" sz="2000" dirty="0">
                <a:latin typeface="Times New Roman" panose="02020603050405020304" pitchFamily="18" charset="0"/>
                <a:cs typeface="Times New Roman" panose="02020603050405020304" pitchFamily="18" charset="0"/>
              </a:rPr>
              <a:t>m</a:t>
            </a:r>
            <a:r>
              <a:rPr lang="ru-RU"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количество смыслов для слов, которые нужно </a:t>
            </a:r>
            <a:r>
              <a:rPr lang="ru-RU" sz="2000" dirty="0" err="1">
                <a:latin typeface="Times New Roman" panose="02020603050405020304" pitchFamily="18" charset="0"/>
                <a:cs typeface="Times New Roman" panose="02020603050405020304" pitchFamily="18" charset="0"/>
              </a:rPr>
              <a:t>дизамбигуировать</a:t>
            </a:r>
            <a:r>
              <a:rPr 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716015" y="1753910"/>
            <a:ext cx="4261973" cy="3380087"/>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pic>
        <p:nvPicPr>
          <p:cNvPr id="2" name="Рисунок 1"/>
          <p:cNvPicPr>
            <a:picLocks noChangeAspect="1"/>
          </p:cNvPicPr>
          <p:nvPr/>
        </p:nvPicPr>
        <p:blipFill>
          <a:blip r:embed="rId3"/>
          <a:stretch>
            <a:fillRect/>
          </a:stretch>
        </p:blipFill>
        <p:spPr>
          <a:xfrm>
            <a:off x="513763" y="4253554"/>
            <a:ext cx="3034265" cy="1798357"/>
          </a:xfrm>
          <a:prstGeom prst="rect">
            <a:avLst/>
          </a:prstGeom>
        </p:spPr>
      </p:pic>
      <p:pic>
        <p:nvPicPr>
          <p:cNvPr id="3" name="Рисунок 2"/>
          <p:cNvPicPr>
            <a:picLocks noChangeAspect="1"/>
          </p:cNvPicPr>
          <p:nvPr/>
        </p:nvPicPr>
        <p:blipFill>
          <a:blip r:embed="rId4"/>
          <a:stretch>
            <a:fillRect/>
          </a:stretch>
        </p:blipFill>
        <p:spPr>
          <a:xfrm>
            <a:off x="4640493" y="5306480"/>
            <a:ext cx="3043198" cy="872339"/>
          </a:xfrm>
          <a:prstGeom prst="rect">
            <a:avLst/>
          </a:prstGeom>
        </p:spPr>
      </p:pic>
    </p:spTree>
    <p:extLst>
      <p:ext uri="{BB962C8B-B14F-4D97-AF65-F5344CB8AC3E}">
        <p14:creationId xmlns:p14="http://schemas.microsoft.com/office/powerpoint/2010/main" val="4232701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DC9C4E-A9C4-4EE0-BEE3-E406C61423DB}"/>
              </a:ext>
            </a:extLst>
          </p:cNvPr>
          <p:cNvSpPr>
            <a:spLocks noGrp="1"/>
          </p:cNvSpPr>
          <p:nvPr>
            <p:ph sz="quarter" idx="10"/>
          </p:nvPr>
        </p:nvSpPr>
        <p:spPr/>
        <p:txBody>
          <a:bodyPr/>
          <a:lstStyle/>
          <a:p>
            <a:endParaRPr lang="ru-RU"/>
          </a:p>
        </p:txBody>
      </p:sp>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3" name="Date Placeholder 2"/>
          <p:cNvSpPr>
            <a:spLocks noGrp="1"/>
          </p:cNvSpPr>
          <p:nvPr>
            <p:ph type="dt" sz="half" idx="11"/>
          </p:nvPr>
        </p:nvSpPr>
        <p:spPr/>
        <p:txBody>
          <a:bodyPr/>
          <a:lstStyle/>
          <a:p>
            <a:fld id="{66E797D4-AA75-4F0B-ABC7-526B0401150C}" type="datetime1">
              <a:rPr lang="ru-RU" smtClean="0"/>
              <a:t>13.12.2019</a:t>
            </a:fld>
            <a:endParaRPr lang="ru-RU" dirty="0"/>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48</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48</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251520" y="1502099"/>
            <a:ext cx="4843609"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endParaRPr lang="en-US" altLang="en-US" sz="2000" dirty="0">
              <a:latin typeface="Times New Roman" panose="02020603050405020304" pitchFamily="18" charset="0"/>
              <a:cs typeface="Times New Roman" panose="02020603050405020304" pitchFamily="18" charset="0"/>
            </a:endParaRPr>
          </a:p>
        </p:txBody>
      </p:sp>
      <p:grpSp>
        <p:nvGrpSpPr>
          <p:cNvPr id="18" name="Группа 17"/>
          <p:cNvGrpSpPr/>
          <p:nvPr/>
        </p:nvGrpSpPr>
        <p:grpSpPr>
          <a:xfrm>
            <a:off x="4716015" y="1753910"/>
            <a:ext cx="4261973" cy="3380087"/>
            <a:chOff x="355600" y="993530"/>
            <a:chExt cx="4292600" cy="3352800"/>
          </a:xfrm>
        </p:grpSpPr>
        <p:sp>
          <p:nvSpPr>
            <p:cNvPr id="19"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20"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21"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22"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23"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committee</a:t>
              </a:r>
            </a:p>
          </p:txBody>
        </p:sp>
        <p:sp>
          <p:nvSpPr>
            <p:cNvPr id="24"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25"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26"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27"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department</a:t>
              </a:r>
            </a:p>
          </p:txBody>
        </p:sp>
        <p:cxnSp>
          <p:nvCxnSpPr>
            <p:cNvPr id="28" name="Straight Connector 68"/>
            <p:cNvCxnSpPr>
              <a:stCxn id="22" idx="0"/>
              <a:endCxn id="23"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9"/>
            <p:cNvCxnSpPr>
              <a:endCxn id="21"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71"/>
            <p:cNvCxnSpPr>
              <a:stCxn id="19" idx="0"/>
              <a:endCxn id="20"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74"/>
            <p:cNvCxnSpPr>
              <a:stCxn id="20" idx="0"/>
              <a:endCxn id="21"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7"/>
            <p:cNvCxnSpPr>
              <a:stCxn id="24"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86"/>
            <p:cNvCxnSpPr>
              <a:stCxn id="25" idx="1"/>
              <a:endCxn id="26"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89"/>
            <p:cNvCxnSpPr>
              <a:stCxn id="26" idx="1"/>
              <a:endCxn id="27"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91"/>
            <p:cNvCxnSpPr>
              <a:stCxn id="27" idx="1"/>
              <a:endCxn id="20"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37"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pic>
        <p:nvPicPr>
          <p:cNvPr id="2" name="Рисунок 1"/>
          <p:cNvPicPr>
            <a:picLocks noChangeAspect="1"/>
          </p:cNvPicPr>
          <p:nvPr/>
        </p:nvPicPr>
        <p:blipFill>
          <a:blip r:embed="rId3"/>
          <a:stretch>
            <a:fillRect/>
          </a:stretch>
        </p:blipFill>
        <p:spPr>
          <a:xfrm>
            <a:off x="896378" y="1461787"/>
            <a:ext cx="3034265" cy="1798357"/>
          </a:xfrm>
          <a:prstGeom prst="rect">
            <a:avLst/>
          </a:prstGeom>
        </p:spPr>
      </p:pic>
      <p:pic>
        <p:nvPicPr>
          <p:cNvPr id="4" name="Рисунок 3"/>
          <p:cNvPicPr>
            <a:picLocks noChangeAspect="1"/>
          </p:cNvPicPr>
          <p:nvPr/>
        </p:nvPicPr>
        <p:blipFill>
          <a:blip r:embed="rId4"/>
          <a:stretch>
            <a:fillRect/>
          </a:stretch>
        </p:blipFill>
        <p:spPr>
          <a:xfrm>
            <a:off x="706160" y="4602097"/>
            <a:ext cx="3393826" cy="1315545"/>
          </a:xfrm>
          <a:prstGeom prst="rect">
            <a:avLst/>
          </a:prstGeom>
        </p:spPr>
      </p:pic>
      <p:sp>
        <p:nvSpPr>
          <p:cNvPr id="5" name="TextBox 4"/>
          <p:cNvSpPr txBox="1"/>
          <p:nvPr/>
        </p:nvSpPr>
        <p:spPr>
          <a:xfrm>
            <a:off x="373307" y="3153338"/>
            <a:ext cx="4429696" cy="1323439"/>
          </a:xfrm>
          <a:prstGeom prst="rect">
            <a:avLst/>
          </a:prstGeom>
          <a:noFill/>
        </p:spPr>
        <p:txBody>
          <a:bodyPr wrap="square" rtlCol="0">
            <a:spAutoFit/>
          </a:bodyPr>
          <a:lstStyle/>
          <a:p>
            <a:r>
              <a:rPr lang="ru-RU" sz="2000" dirty="0"/>
              <a:t>Экспериментальные параметры с учетом максимальной глубины поддерева в </a:t>
            </a:r>
            <a:r>
              <a:rPr lang="en-US" sz="2000" dirty="0"/>
              <a:t>WordNet</a:t>
            </a:r>
            <a:r>
              <a:rPr lang="ru-RU" sz="2000" dirty="0"/>
              <a:t> и среднего количества гипонимов на узел:</a:t>
            </a:r>
            <a:endParaRPr lang="en-US" sz="2000" dirty="0"/>
          </a:p>
        </p:txBody>
      </p:sp>
    </p:spTree>
    <p:extLst>
      <p:ext uri="{BB962C8B-B14F-4D97-AF65-F5344CB8AC3E}">
        <p14:creationId xmlns:p14="http://schemas.microsoft.com/office/powerpoint/2010/main" val="771024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Группа 7"/>
          <p:cNvGrpSpPr/>
          <p:nvPr/>
        </p:nvGrpSpPr>
        <p:grpSpPr>
          <a:xfrm>
            <a:off x="-51137" y="-14752"/>
            <a:ext cx="9204666" cy="6869555"/>
            <a:chOff x="12190" y="-46746"/>
            <a:chExt cx="9204666" cy="6869555"/>
          </a:xfrm>
        </p:grpSpPr>
        <p:grpSp>
          <p:nvGrpSpPr>
            <p:cNvPr id="9" name="Группа 8"/>
            <p:cNvGrpSpPr/>
            <p:nvPr/>
          </p:nvGrpSpPr>
          <p:grpSpPr>
            <a:xfrm>
              <a:off x="12190" y="-46746"/>
              <a:ext cx="9204666" cy="6869555"/>
              <a:chOff x="12190" y="-46746"/>
              <a:chExt cx="9204666" cy="6869555"/>
            </a:xfrm>
          </p:grpSpPr>
          <p:pic>
            <p:nvPicPr>
              <p:cNvPr id="11"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Прямая соединительная линия 11"/>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3" name="Группа 12"/>
              <p:cNvGrpSpPr/>
              <p:nvPr/>
            </p:nvGrpSpPr>
            <p:grpSpPr>
              <a:xfrm>
                <a:off x="63996" y="6189119"/>
                <a:ext cx="8419456" cy="633690"/>
                <a:chOff x="63996" y="6189119"/>
                <a:chExt cx="8419456" cy="633690"/>
              </a:xfrm>
            </p:grpSpPr>
            <p:sp>
              <p:nvSpPr>
                <p:cNvPr id="14" name="Прямоугольник 13"/>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6"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Рисунок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9532A6E6-1A40-43E2-B06E-C6A4E6ED9272}" type="datetime1">
              <a:rPr lang="ru-RU" smtClean="0"/>
              <a:t>13.12.2019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49</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49</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mc:AlternateContent xmlns:mc="http://schemas.openxmlformats.org/markup-compatibility/2006" xmlns:a14="http://schemas.microsoft.com/office/drawing/2010/main">
        <mc:Choice Requires="a14">
          <p:sp>
            <p:nvSpPr>
              <p:cNvPr id="19462" name="Rectangle 3"/>
              <p:cNvSpPr txBox="1">
                <a:spLocks/>
              </p:cNvSpPr>
              <p:nvPr/>
            </p:nvSpPr>
            <p:spPr bwMode="auto">
              <a:xfrm>
                <a:off x="248907" y="1473376"/>
                <a:ext cx="4042792" cy="47212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altLang="en-US" sz="2200" dirty="0">
                    <a:latin typeface="Century Schoolbook" panose="02040604050505020304" pitchFamily="18" charset="0"/>
                  </a:rPr>
                  <a:t>Точки на рис. – значения слова или контекстных слов</a:t>
                </a:r>
                <a:r>
                  <a:rPr lang="en-US" altLang="en-US" sz="2200" dirty="0">
                    <a:latin typeface="Century Schoolbook" panose="02040604050505020304" pitchFamily="18" charset="0"/>
                  </a:rPr>
                  <a:t>.</a:t>
                </a:r>
              </a:p>
              <a:p>
                <a:pPr>
                  <a:spcBef>
                    <a:spcPts val="600"/>
                  </a:spcBef>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CD</a:t>
                </a:r>
                <a:r>
                  <a:rPr lang="ru-RU" altLang="en-US" sz="2200" dirty="0">
                    <a:latin typeface="Century Schoolbook" panose="02040604050505020304" pitchFamily="18" charset="0"/>
                  </a:rPr>
                  <a:t> вес должен быть выше у того значения, для которого поддерево имеет более высокую плотность значений</a:t>
                </a:r>
                <a:r>
                  <a:rPr lang="en-US" altLang="en-US" sz="2200" dirty="0">
                    <a:latin typeface="Century Schoolbook" panose="02040604050505020304" pitchFamily="18" charset="0"/>
                  </a:rPr>
                  <a:t>.</a:t>
                </a:r>
                <a:endParaRPr lang="ru-RU" altLang="en-US" sz="2200" dirty="0">
                  <a:latin typeface="Century Schoolbook" panose="02040604050505020304" pitchFamily="18" charset="0"/>
                </a:endParaRPr>
              </a:p>
              <a:p>
                <a:pPr>
                  <a:spcBef>
                    <a:spcPts val="600"/>
                  </a:spcBef>
                  <a:buClr>
                    <a:schemeClr val="accent1"/>
                  </a:buClr>
                  <a:buSzPct val="70000"/>
                  <a:buFont typeface="Wingdings" panose="05000000000000000000" pitchFamily="2" charset="2"/>
                  <a:buChar char=""/>
                </a:pPr>
                <a:endParaRPr lang="ru-RU" altLang="en-US" sz="2200" dirty="0">
                  <a:latin typeface="Century Schoolbook" panose="02040604050505020304" pitchFamily="18" charset="0"/>
                </a:endParaRPr>
              </a:p>
              <a:p>
                <a:pPr>
                  <a:spcBef>
                    <a:spcPts val="600"/>
                  </a:spcBef>
                  <a:buClr>
                    <a:schemeClr val="accent1"/>
                  </a:buClr>
                  <a:buSzPct val="70000"/>
                  <a:buFont typeface="Wingdings" panose="05000000000000000000" pitchFamily="2" charset="2"/>
                  <a:buChar char=""/>
                </a:pPr>
                <a:r>
                  <a:rPr lang="en-US" altLang="en-US" sz="2200" dirty="0"/>
                  <a:t>CD(</a:t>
                </a:r>
                <a:r>
                  <a:rPr lang="en-US" altLang="en-US" sz="2200" dirty="0" err="1"/>
                  <a:t>c,m</a:t>
                </a:r>
                <a:r>
                  <a:rPr lang="en-US" altLang="en-US" sz="2200" dirty="0"/>
                  <a:t>) = </a:t>
                </a:r>
                <a14:m>
                  <m:oMath xmlns:m="http://schemas.openxmlformats.org/officeDocument/2006/math">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=0</m:t>
                            </m:r>
                          </m:sub>
                          <m:sup>
                            <m:r>
                              <a:rPr lang="en-US" altLang="en-US" sz="2000" i="1">
                                <a:latin typeface="Cambria Math" panose="02040503050406030204" pitchFamily="18" charset="0"/>
                              </a:rPr>
                              <m:t>𝑚</m:t>
                            </m:r>
                            <m:r>
                              <a:rPr lang="en-US" altLang="en-US" sz="2000" i="1">
                                <a:latin typeface="Cambria Math" panose="02040503050406030204" pitchFamily="18" charset="0"/>
                              </a:rPr>
                              <m:t>−1</m:t>
                            </m:r>
                          </m:sup>
                          <m:e>
                            <m:sSub>
                              <m:sSubPr>
                                <m:ctrlPr>
                                  <a:rPr lang="en-US" altLang="en-US" sz="2000" i="1">
                                    <a:latin typeface="Cambria Math" panose="02040503050406030204" pitchFamily="18" charset="0"/>
                                  </a:rPr>
                                </m:ctrlPr>
                              </m:sSubPr>
                              <m:e>
                                <m:sSubSup>
                                  <m:sSubSupPr>
                                    <m:ctrlPr>
                                      <a:rPr lang="en-US" altLang="en-US" sz="2000" i="1">
                                        <a:latin typeface="Cambria Math" panose="02040503050406030204" pitchFamily="18" charset="0"/>
                                      </a:rPr>
                                    </m:ctrlPr>
                                  </m:sSubSupPr>
                                  <m:e>
                                    <m:r>
                                      <a:rPr lang="en-US" altLang="en-US" sz="2000" i="1">
                                        <a:latin typeface="Cambria Math" panose="02040503050406030204" pitchFamily="18" charset="0"/>
                                      </a:rPr>
                                      <m:t>𝑛h𝑦𝑝</m:t>
                                    </m:r>
                                  </m:e>
                                  <m:sub>
                                    <m:r>
                                      <a:rPr lang="en-US" altLang="en-US" sz="2000" i="1">
                                        <a:latin typeface="Cambria Math" panose="02040503050406030204" pitchFamily="18" charset="0"/>
                                      </a:rPr>
                                      <m:t>𝑖</m:t>
                                    </m:r>
                                  </m:sub>
                                  <m:sup>
                                    <m:r>
                                      <a:rPr lang="en-US" altLang="en-US" sz="2000" i="1">
                                        <a:latin typeface="Cambria Math" panose="02040503050406030204" pitchFamily="18" charset="0"/>
                                      </a:rPr>
                                      <m:t>0.20</m:t>
                                    </m:r>
                                  </m:sup>
                                </m:sSubSup>
                              </m:e>
                              <m:sub/>
                            </m:sSub>
                          </m:e>
                        </m:nary>
                      </m:num>
                      <m:den>
                        <m:sSub>
                          <m:sSubPr>
                            <m:ctrlPr>
                              <a:rPr lang="en-US" sz="2000" i="1" smtClean="0">
                                <a:latin typeface="Cambria Math" panose="02040503050406030204" pitchFamily="18" charset="0"/>
                                <a:cs typeface="Times New Roman" panose="02020603050405020304" pitchFamily="18" charset="0"/>
                              </a:rPr>
                            </m:ctrlPr>
                          </m:sSubPr>
                          <m:e>
                            <m:r>
                              <m:rPr>
                                <m:nor/>
                              </m:rPr>
                              <a:rPr lang="en-US" sz="2000" i="1">
                                <a:latin typeface="Times New Roman" panose="02020603050405020304" pitchFamily="18" charset="0"/>
                                <a:cs typeface="Times New Roman" panose="02020603050405020304" pitchFamily="18" charset="0"/>
                              </a:rPr>
                              <m:t>descendants</m:t>
                            </m:r>
                          </m:e>
                          <m:sub>
                            <m:r>
                              <a:rPr lang="en-US" sz="2000" b="0" i="1" smtClean="0">
                                <a:latin typeface="Cambria Math" panose="02040503050406030204" pitchFamily="18" charset="0"/>
                                <a:cs typeface="Times New Roman" panose="02020603050405020304" pitchFamily="18" charset="0"/>
                              </a:rPr>
                              <m:t>𝑐</m:t>
                            </m:r>
                          </m:sub>
                        </m:sSub>
                      </m:den>
                    </m:f>
                  </m:oMath>
                </a14:m>
                <a:r>
                  <a:rPr lang="en-US" altLang="en-US" sz="2200" dirty="0">
                    <a:latin typeface="Century Schoolbook" panose="02040604050505020304" pitchFamily="18" charset="0"/>
                  </a:rPr>
                  <a:t> </a:t>
                </a:r>
              </a:p>
            </p:txBody>
          </p:sp>
        </mc:Choice>
        <mc:Fallback xmlns="">
          <p:sp>
            <p:nvSpPr>
              <p:cNvPr id="19462" name="Rectangle 3"/>
              <p:cNvSpPr txBox="1">
                <a:spLocks noRot="1" noChangeAspect="1" noMove="1" noResize="1" noEditPoints="1" noAdjustHandles="1" noChangeArrowheads="1" noChangeShapeType="1" noTextEdit="1"/>
              </p:cNvSpPr>
              <p:nvPr/>
            </p:nvSpPr>
            <p:spPr bwMode="auto">
              <a:xfrm>
                <a:off x="248907" y="1473376"/>
                <a:ext cx="4042792" cy="4721225"/>
              </a:xfrm>
              <a:prstGeom prst="rect">
                <a:avLst/>
              </a:prstGeom>
              <a:blipFill>
                <a:blip r:embed="rId7"/>
                <a:stretch>
                  <a:fillRect l="-603" t="-904" r="-27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pic>
        <p:nvPicPr>
          <p:cNvPr id="194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208" y="1866900"/>
            <a:ext cx="4450592" cy="4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33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8025" y="1600200"/>
            <a:ext cx="8435975" cy="4525963"/>
          </a:xfrm>
        </p:spPr>
        <p:txBody>
          <a:bodyPr>
            <a:normAutofit/>
          </a:bodyPr>
          <a:lstStyle/>
          <a:p>
            <a:r>
              <a:rPr lang="ru-RU" sz="2800" dirty="0">
                <a:latin typeface="Times New Roman" panose="02020603050405020304" pitchFamily="18" charset="0"/>
                <a:cs typeface="Times New Roman" panose="02020603050405020304" pitchFamily="18" charset="0"/>
              </a:rPr>
              <a:t>Информационный поиск с учетом семантики</a:t>
            </a:r>
          </a:p>
          <a:p>
            <a:r>
              <a:rPr lang="ru-RU" sz="2800" dirty="0">
                <a:latin typeface="Times New Roman" panose="02020603050405020304" pitchFamily="18" charset="0"/>
                <a:cs typeface="Times New Roman" panose="02020603050405020304" pitchFamily="18" charset="0"/>
              </a:rPr>
              <a:t>Машинный перевод</a:t>
            </a:r>
          </a:p>
          <a:p>
            <a:r>
              <a:rPr lang="ru-RU" sz="2800" dirty="0">
                <a:latin typeface="Times New Roman" panose="02020603050405020304" pitchFamily="18" charset="0"/>
                <a:cs typeface="Times New Roman" panose="02020603050405020304" pitchFamily="18" charset="0"/>
              </a:rPr>
              <a:t>Классификация, рубрикация текстов</a:t>
            </a:r>
          </a:p>
          <a:p>
            <a:r>
              <a:rPr lang="ru-RU" sz="2800" dirty="0">
                <a:latin typeface="Times New Roman" panose="02020603050405020304" pitchFamily="18" charset="0"/>
                <a:cs typeface="Times New Roman" panose="02020603050405020304" pitchFamily="18" charset="0"/>
              </a:rPr>
              <a:t>Извлечение именованных сущностей</a:t>
            </a:r>
          </a:p>
          <a:p>
            <a:r>
              <a:rPr lang="en-US"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sz="2800" dirty="0">
                <a:latin typeface="Times New Roman" panose="02020603050405020304" pitchFamily="18" charset="0"/>
                <a:cs typeface="Times New Roman" panose="02020603050405020304" pitchFamily="18" charset="0"/>
              </a:rPr>
              <a:t>степень подробности зависит от задачи</a:t>
            </a:r>
          </a:p>
        </p:txBody>
      </p:sp>
      <p:sp>
        <p:nvSpPr>
          <p:cNvPr id="2" name="Date Placeholder 1"/>
          <p:cNvSpPr>
            <a:spLocks noGrp="1"/>
          </p:cNvSpPr>
          <p:nvPr>
            <p:ph type="dt" sz="half" idx="11"/>
          </p:nvPr>
        </p:nvSpPr>
        <p:spPr>
          <a:xfrm>
            <a:off x="0" y="6356350"/>
            <a:ext cx="2133600" cy="365125"/>
          </a:xfrm>
        </p:spPr>
        <p:txBody>
          <a:bodyPr/>
          <a:lstStyle/>
          <a:p>
            <a:fld id="{FF20110A-75FB-40D4-A84B-AAB7EC54E963}" type="datetime1">
              <a:rPr lang="ru-RU" smtClean="0"/>
              <a:t>13.12.2019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5</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80170" y="0"/>
            <a:ext cx="7263829"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7C534E06-F862-493B-8F1D-24F2B1BC3E6E}" type="datetime1">
              <a:rPr lang="ru-RU" smtClean="0"/>
              <a:t>13.12.2019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50</a:t>
            </a:fld>
            <a:endParaRPr lang="en-US" altLang="en-US">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50</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6"/>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64170" y="1800954"/>
            <a:ext cx="8415660" cy="450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buClr>
                <a:schemeClr val="accent1"/>
              </a:buClr>
              <a:buSzPct val="70000"/>
              <a:buFont typeface="Wingdings" panose="05000000000000000000" pitchFamily="2" charset="2"/>
              <a:buChar char=""/>
            </a:pPr>
            <a:r>
              <a:rPr lang="ru-RU" altLang="en-US" sz="2000" dirty="0">
                <a:latin typeface="Times New Roman" panose="02020603050405020304" pitchFamily="18" charset="0"/>
                <a:cs typeface="Times New Roman" panose="02020603050405020304" pitchFamily="18" charset="0"/>
              </a:rPr>
              <a:t>Шаг 1.</a:t>
            </a: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police_department_0 </a:t>
            </a:r>
            <a:endParaRPr lang="ru-RU" sz="2000" dirty="0">
              <a:latin typeface="Times New Roman" panose="02020603050405020304" pitchFamily="18" charset="0"/>
              <a:cs typeface="Times New Roman" panose="02020603050405020304" pitchFamily="18" charset="0"/>
            </a:endParaRPr>
          </a:p>
          <a:p>
            <a:pPr lvl="1">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local department, department of local government </a:t>
            </a:r>
            <a:endParaRPr lang="ru-RU" sz="2000" dirty="0">
              <a:latin typeface="Times New Roman" panose="02020603050405020304" pitchFamily="18" charset="0"/>
              <a:cs typeface="Times New Roman" panose="02020603050405020304" pitchFamily="18" charset="0"/>
            </a:endParaRPr>
          </a:p>
          <a:p>
            <a:pPr lvl="2">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government department</a:t>
            </a:r>
            <a:endParaRPr lang="ru-RU" sz="2000" dirty="0">
              <a:latin typeface="Times New Roman" panose="02020603050405020304" pitchFamily="18" charset="0"/>
              <a:cs typeface="Times New Roman" panose="02020603050405020304" pitchFamily="18" charset="0"/>
            </a:endParaRPr>
          </a:p>
          <a:p>
            <a:pPr lvl="3">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=&gt; department </a:t>
            </a:r>
            <a:endParaRPr lang="ru-RU"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jury_1, panel </a:t>
            </a:r>
            <a:endParaRPr lang="ru-RU" sz="2000" dirty="0">
              <a:latin typeface="Times New Roman" panose="02020603050405020304" pitchFamily="18" charset="0"/>
              <a:cs typeface="Times New Roman" panose="02020603050405020304" pitchFamily="18" charset="0"/>
            </a:endParaRPr>
          </a:p>
          <a:p>
            <a:pPr lvl="1">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committee, commission </a:t>
            </a:r>
            <a:endParaRPr lang="ru-RU"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operation_3, function </a:t>
            </a:r>
            <a:endParaRPr lang="ru-RU" sz="2000" dirty="0">
              <a:latin typeface="Times New Roman" panose="02020603050405020304" pitchFamily="18" charset="0"/>
              <a:cs typeface="Times New Roman" panose="02020603050405020304" pitchFamily="18" charset="0"/>
            </a:endParaRPr>
          </a:p>
          <a:p>
            <a:pPr lvl="3">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division </a:t>
            </a:r>
            <a:endParaRPr lang="ru-RU" sz="2000" dirty="0">
              <a:latin typeface="Times New Roman" panose="02020603050405020304" pitchFamily="18" charset="0"/>
              <a:cs typeface="Times New Roman" panose="02020603050405020304" pitchFamily="18" charset="0"/>
            </a:endParaRPr>
          </a:p>
          <a:p>
            <a:pPr lvl="4">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administrative unit </a:t>
            </a:r>
            <a:endParaRPr lang="ru-RU" sz="2000" dirty="0">
              <a:latin typeface="Times New Roman" panose="02020603050405020304" pitchFamily="18" charset="0"/>
              <a:cs typeface="Times New Roman" panose="02020603050405020304" pitchFamily="18" charset="0"/>
            </a:endParaRPr>
          </a:p>
          <a:p>
            <a:pPr lvl="5">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unit </a:t>
            </a:r>
            <a:endParaRPr lang="ru-RU" sz="2000" dirty="0">
              <a:latin typeface="Times New Roman" panose="02020603050405020304" pitchFamily="18" charset="0"/>
              <a:cs typeface="Times New Roman" panose="02020603050405020304" pitchFamily="18" charset="0"/>
            </a:endParaRPr>
          </a:p>
          <a:p>
            <a:pPr lvl="6">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organization </a:t>
            </a:r>
            <a:endParaRPr lang="ru-RU" sz="2000" dirty="0">
              <a:latin typeface="Times New Roman" panose="02020603050405020304" pitchFamily="18" charset="0"/>
              <a:cs typeface="Times New Roman" panose="02020603050405020304" pitchFamily="18" charset="0"/>
            </a:endParaRPr>
          </a:p>
          <a:p>
            <a:pPr lvl="7">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social group </a:t>
            </a:r>
            <a:endParaRPr lang="ru-RU" sz="2000" dirty="0">
              <a:latin typeface="Times New Roman" panose="02020603050405020304" pitchFamily="18" charset="0"/>
              <a:cs typeface="Times New Roman" panose="02020603050405020304" pitchFamily="18" charset="0"/>
            </a:endParaRPr>
          </a:p>
          <a:p>
            <a:pPr lvl="8">
              <a:spcBef>
                <a:spcPts val="0"/>
              </a:spcBef>
              <a:buClr>
                <a:schemeClr val="accent1"/>
              </a:buClr>
              <a:buSzPct val="700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=&gt; people =&gt; group</a:t>
            </a:r>
            <a:endParaRPr lang="ru-RU" altLang="en-US" sz="2000" dirty="0">
              <a:latin typeface="Times New Roman" panose="02020603050405020304" pitchFamily="18" charset="0"/>
              <a:cs typeface="Times New Roman" panose="02020603050405020304" pitchFamily="18" charset="0"/>
            </a:endParaRPr>
          </a:p>
          <a:p>
            <a:pPr>
              <a:buClr>
                <a:schemeClr val="accent1"/>
              </a:buClr>
              <a:buSzPct val="70000"/>
              <a:buFont typeface="Wingdings" panose="05000000000000000000" pitchFamily="2" charset="2"/>
              <a:buChar char=""/>
            </a:pPr>
            <a:endParaRPr lang="en-US" altLang="en-US" sz="2200" dirty="0">
              <a:latin typeface="Century Schoolbook" panose="02040604050505020304" pitchFamily="18" charset="0"/>
            </a:endParaRPr>
          </a:p>
        </p:txBody>
      </p:sp>
      <p:sp>
        <p:nvSpPr>
          <p:cNvPr id="17" name="Rectangle 23"/>
          <p:cNvSpPr txBox="1">
            <a:spLocks/>
          </p:cNvSpPr>
          <p:nvPr/>
        </p:nvSpPr>
        <p:spPr>
          <a:xfrm>
            <a:off x="-51137" y="1307844"/>
            <a:ext cx="9144000" cy="6191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1400" dirty="0"/>
              <a:t>	</a:t>
            </a:r>
            <a:r>
              <a:rPr lang="ru-RU" altLang="en-US" sz="1400" dirty="0"/>
              <a:t>Пример: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Tree>
    <p:extLst>
      <p:ext uri="{BB962C8B-B14F-4D97-AF65-F5344CB8AC3E}">
        <p14:creationId xmlns:p14="http://schemas.microsoft.com/office/powerpoint/2010/main" val="59921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2" name="Date Placeholder 1"/>
          <p:cNvSpPr>
            <a:spLocks noGrp="1"/>
          </p:cNvSpPr>
          <p:nvPr>
            <p:ph type="dt" sz="half" idx="11"/>
          </p:nvPr>
        </p:nvSpPr>
        <p:spPr/>
        <p:txBody>
          <a:bodyPr/>
          <a:lstStyle/>
          <a:p>
            <a:fld id="{F68E79C6-880A-452D-8326-D03138FBD6A5}" type="datetime1">
              <a:rPr lang="ru-RU" smtClean="0"/>
              <a:t>13.12.2019</a:t>
            </a:fld>
            <a:endParaRPr lang="ru-RU"/>
          </a:p>
        </p:txBody>
      </p:sp>
      <p:sp>
        <p:nvSpPr>
          <p:cNvPr id="22530"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7F8C303-0FA5-4250-9695-733C4CFEE571}" type="slidenum">
              <a:rPr lang="en-US" altLang="en-US">
                <a:solidFill>
                  <a:srgbClr val="FFFFFF"/>
                </a:solidFill>
                <a:latin typeface="Century Schoolbook" panose="02040604050505020304" pitchFamily="18" charset="0"/>
              </a:rPr>
              <a:pPr eaLnBrk="1" hangingPunct="1"/>
              <a:t>51</a:t>
            </a:fld>
            <a:endParaRPr lang="en-US" altLang="en-US" dirty="0">
              <a:solidFill>
                <a:srgbClr val="FFFFFF"/>
              </a:solidFill>
              <a:latin typeface="Century Schoolbook" panose="02040604050505020304" pitchFamily="18" charset="0"/>
            </a:endParaRPr>
          </a:p>
        </p:txBody>
      </p:sp>
      <p:sp>
        <p:nvSpPr>
          <p:cNvPr id="19460"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3EF72AD-0666-47D9-ACF0-EEFD0507856E}" type="slidenum">
              <a:rPr lang="en-US" altLang="en-US" sz="1400" b="1">
                <a:solidFill>
                  <a:srgbClr val="FFFFFF"/>
                </a:solidFill>
                <a:latin typeface="Century Schoolbook" panose="02040604050505020304" pitchFamily="18" charset="0"/>
              </a:rPr>
              <a:pPr algn="ctr" eaLnBrk="1" hangingPunct="1"/>
              <a:t>51</a:t>
            </a:fld>
            <a:endParaRPr lang="en-US" altLang="en-US" sz="1400" b="1">
              <a:solidFill>
                <a:srgbClr val="FFFFFF"/>
              </a:solidFill>
              <a:latin typeface="Century Schoolbook" panose="02040604050505020304" pitchFamily="18" charset="0"/>
            </a:endParaRPr>
          </a:p>
        </p:txBody>
      </p:sp>
      <p:sp>
        <p:nvSpPr>
          <p:cNvPr id="19461" name="Footer Placeholder 4"/>
          <p:cNvSpPr txBox="1">
            <a:spLocks noGrp="1"/>
          </p:cNvSpPr>
          <p:nvPr/>
        </p:nvSpPr>
        <p:spPr bwMode="auto">
          <a:xfrm rot="5400000">
            <a:off x="7244284" y="3655997"/>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tx2"/>
                </a:solidFill>
                <a:latin typeface="Century Schoolbook" panose="02040604050505020304" pitchFamily="18" charset="0"/>
              </a:rPr>
              <a:t>CFILT - IITB</a:t>
            </a:r>
          </a:p>
        </p:txBody>
      </p:sp>
      <p:sp>
        <p:nvSpPr>
          <p:cNvPr id="19462" name="Rectangle 3"/>
          <p:cNvSpPr txBox="1">
            <a:spLocks/>
          </p:cNvSpPr>
          <p:nvPr/>
        </p:nvSpPr>
        <p:spPr bwMode="auto">
          <a:xfrm>
            <a:off x="383680" y="2555114"/>
            <a:ext cx="8208912" cy="308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chemeClr val="accent1"/>
              </a:buClr>
              <a:buSzPct val="70000"/>
              <a:buFont typeface="Wingdings" panose="05000000000000000000" pitchFamily="2" charset="2"/>
              <a:buChar char=""/>
            </a:pPr>
            <a:r>
              <a:rPr lang="ru-RU" altLang="en-US" sz="2200" dirty="0">
                <a:latin typeface="Century Schoolbook" panose="02040604050505020304" pitchFamily="18" charset="0"/>
              </a:rPr>
              <a:t>Шаг 2.</a:t>
            </a:r>
          </a:p>
          <a:p>
            <a:pPr>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&lt; </a:t>
            </a:r>
            <a:r>
              <a:rPr lang="en-US" altLang="en-US" sz="2200" dirty="0" err="1">
                <a:latin typeface="Century Schoolbook" panose="02040604050505020304" pitchFamily="18" charset="0"/>
              </a:rPr>
              <a:t>administrative_unit</a:t>
            </a:r>
            <a:r>
              <a:rPr lang="en-US" altLang="en-US" sz="2200" dirty="0">
                <a:latin typeface="Century Schoolbook" panose="02040604050505020304" pitchFamily="18" charset="0"/>
              </a:rPr>
              <a:t>&gt;</a:t>
            </a:r>
            <a:r>
              <a:rPr lang="ru-RU" altLang="en-US" sz="2200" dirty="0">
                <a:latin typeface="Century Schoolbook" panose="02040604050505020304" pitchFamily="18" charset="0"/>
              </a:rPr>
              <a:t> - </a:t>
            </a:r>
            <a:r>
              <a:rPr lang="en-US" altLang="en-US" sz="2200" dirty="0">
                <a:latin typeface="Century Schoolbook" panose="02040604050505020304" pitchFamily="18" charset="0"/>
              </a:rPr>
              <a:t>3 </a:t>
            </a:r>
            <a:r>
              <a:rPr lang="ru-RU" altLang="en-US" sz="2200" dirty="0">
                <a:latin typeface="Century Schoolbook" panose="02040604050505020304" pitchFamily="18" charset="0"/>
              </a:rPr>
              <a:t>смысла для </a:t>
            </a:r>
            <a:r>
              <a:rPr lang="ru-RU" altLang="en-US" sz="2200" dirty="0" err="1">
                <a:latin typeface="Century Schoolbook" panose="02040604050505020304" pitchFamily="18" charset="0"/>
              </a:rPr>
              <a:t>дизамбигуации</a:t>
            </a:r>
            <a:r>
              <a:rPr lang="ru-RU" altLang="en-US" sz="2200" dirty="0">
                <a:latin typeface="Century Schoolbook" panose="02040604050505020304" pitchFamily="18" charset="0"/>
              </a:rPr>
              <a:t>, размер поддерева –</a:t>
            </a:r>
            <a:r>
              <a:rPr lang="en-US" altLang="en-US" sz="2200" dirty="0">
                <a:latin typeface="Century Schoolbook" panose="02040604050505020304" pitchFamily="18" charset="0"/>
              </a:rPr>
              <a:t> 96</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CD </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0.256.</a:t>
            </a:r>
            <a:endParaRPr lang="ru-RU" altLang="en-US" sz="2200" dirty="0">
              <a:latin typeface="Century Schoolbook" panose="02040604050505020304" pitchFamily="18" charset="0"/>
            </a:endParaRPr>
          </a:p>
          <a:p>
            <a:pPr>
              <a:buClr>
                <a:schemeClr val="accent1"/>
              </a:buClr>
              <a:buSzPct val="70000"/>
              <a:buFont typeface="Wingdings" panose="05000000000000000000" pitchFamily="2" charset="2"/>
              <a:buChar char=""/>
            </a:pPr>
            <a:r>
              <a:rPr lang="en-US" altLang="en-US" sz="2200" dirty="0">
                <a:latin typeface="Century Schoolbook" panose="02040604050505020304" pitchFamily="18" charset="0"/>
              </a:rPr>
              <a:t>&lt;body&gt;</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 2 </a:t>
            </a:r>
            <a:r>
              <a:rPr lang="ru-RU" altLang="en-US" sz="2200" dirty="0">
                <a:latin typeface="Century Schoolbook" panose="02040604050505020304" pitchFamily="18" charset="0"/>
              </a:rPr>
              <a:t>смысла, поддерево -</a:t>
            </a:r>
            <a:r>
              <a:rPr lang="en-US" altLang="en-US" sz="2200" dirty="0">
                <a:latin typeface="Century Schoolbook" panose="02040604050505020304" pitchFamily="18" charset="0"/>
              </a:rPr>
              <a:t> 86, CD</a:t>
            </a:r>
            <a:r>
              <a:rPr lang="ru-RU" altLang="en-US" sz="2200" dirty="0">
                <a:latin typeface="Century Schoolbook" panose="02040604050505020304" pitchFamily="18" charset="0"/>
              </a:rPr>
              <a:t> -</a:t>
            </a:r>
            <a:r>
              <a:rPr lang="en-US" altLang="en-US" sz="2200" dirty="0">
                <a:latin typeface="Century Schoolbook" panose="02040604050505020304" pitchFamily="18" charset="0"/>
              </a:rPr>
              <a:t> 0.062.</a:t>
            </a:r>
          </a:p>
        </p:txBody>
      </p:sp>
      <p:sp>
        <p:nvSpPr>
          <p:cNvPr id="17" name="Rectangle 23"/>
          <p:cNvSpPr txBox="1">
            <a:spLocks/>
          </p:cNvSpPr>
          <p:nvPr/>
        </p:nvSpPr>
        <p:spPr>
          <a:xfrm>
            <a:off x="-14808" y="1683596"/>
            <a:ext cx="9144000" cy="6191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1400" dirty="0"/>
              <a:t>	</a:t>
            </a:r>
            <a:r>
              <a:rPr lang="ru-RU" altLang="en-US" sz="1400" dirty="0"/>
              <a:t>Пример: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
        <p:nvSpPr>
          <p:cNvPr id="4" name="Rectangle 3"/>
          <p:cNvSpPr>
            <a:spLocks noChangeArrowheads="1"/>
          </p:cNvSpPr>
          <p:nvPr/>
        </p:nvSpPr>
        <p:spPr bwMode="auto">
          <a:xfrm>
            <a:off x="274329" y="4432121"/>
            <a:ext cx="82089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&lt; </a:t>
            </a:r>
            <a:r>
              <a:rPr kumimoji="0" lang="en-US" altLang="en-US" sz="1800" b="0" i="0" u="none" strike="noStrike" cap="none" normalizeH="0" baseline="0" dirty="0" err="1">
                <a:ln>
                  <a:noFill/>
                </a:ln>
                <a:solidFill>
                  <a:schemeClr val="tx1"/>
                </a:solidFill>
                <a:effectLst/>
                <a:latin typeface="Arial" panose="020B0604020202020204" pitchFamily="34" charset="0"/>
              </a:rPr>
              <a:t>administrative_unit</a:t>
            </a:r>
            <a:r>
              <a:rPr kumimoji="0" lang="en-US" altLang="en-US" sz="1800" b="0" i="0" u="none" strike="noStrike" cap="none" normalizeH="0" baseline="0" dirty="0">
                <a:ln>
                  <a:noFill/>
                </a:ln>
                <a:solidFill>
                  <a:schemeClr val="tx1"/>
                </a:solidFill>
                <a:effectLst/>
                <a:latin typeface="Arial" panose="020B0604020202020204" pitchFamily="34" charset="0"/>
              </a:rPr>
              <a:t>&gt;, for instance, has underneath 3 senses to be disambiguated and a subhierarchy size of 96 and therefore gets a Conceptual Density of 0.256. Meanwhile, body, with 2 senses and subhierarchy size of 86, gets 0.062. </a:t>
            </a:r>
          </a:p>
        </p:txBody>
      </p:sp>
    </p:spTree>
    <p:extLst>
      <p:ext uri="{BB962C8B-B14F-4D97-AF65-F5344CB8AC3E}">
        <p14:creationId xmlns:p14="http://schemas.microsoft.com/office/powerpoint/2010/main" val="250982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3"/>
          <p:cNvSpPr>
            <a:spLocks noGrp="1"/>
          </p:cNvSpPr>
          <p:nvPr>
            <p:ph sz="quarter" idx="10"/>
          </p:nvPr>
        </p:nvSpPr>
        <p:spPr/>
        <p:txBody>
          <a:bodyPr>
            <a:normAutofit/>
          </a:bodyPr>
          <a:lstStyle/>
          <a:p>
            <a:pPr eaLnBrk="1" hangingPunct="1">
              <a:lnSpc>
                <a:spcPct val="90000"/>
              </a:lnSpc>
              <a:buFont typeface="Wingdings" panose="05000000000000000000" pitchFamily="2" charset="2"/>
              <a:buNone/>
            </a:pPr>
            <a:r>
              <a:rPr lang="en-US" altLang="en-US" sz="1400" dirty="0"/>
              <a:t>	</a:t>
            </a:r>
            <a:r>
              <a:rPr lang="en-US" altLang="en-US" sz="2000" dirty="0">
                <a:latin typeface="Times New Roman" panose="02020603050405020304" pitchFamily="18" charset="0"/>
                <a:cs typeface="Times New Roman" panose="02020603050405020304" pitchFamily="18" charset="0"/>
              </a:rPr>
              <a:t>The </a:t>
            </a:r>
            <a:r>
              <a:rPr lang="en-US" altLang="en-US" sz="2000" u="sng" dirty="0">
                <a:latin typeface="Times New Roman" panose="02020603050405020304" pitchFamily="18" charset="0"/>
                <a:cs typeface="Times New Roman" panose="02020603050405020304" pitchFamily="18" charset="0"/>
              </a:rPr>
              <a:t>jury</a:t>
            </a:r>
            <a:r>
              <a:rPr lang="en-US" altLang="en-US" sz="2000" dirty="0">
                <a:latin typeface="Times New Roman" panose="02020603050405020304" pitchFamily="18" charset="0"/>
                <a:cs typeface="Times New Roman" panose="02020603050405020304" pitchFamily="18" charset="0"/>
              </a:rPr>
              <a:t>(2) praised the </a:t>
            </a:r>
            <a:r>
              <a:rPr lang="en-US" altLang="en-US" sz="2000" u="sng" dirty="0">
                <a:latin typeface="Times New Roman" panose="02020603050405020304" pitchFamily="18" charset="0"/>
                <a:cs typeface="Times New Roman" panose="02020603050405020304" pitchFamily="18" charset="0"/>
              </a:rPr>
              <a:t>administration</a:t>
            </a:r>
            <a:r>
              <a:rPr lang="en-US" altLang="en-US" sz="2000" dirty="0">
                <a:latin typeface="Times New Roman" panose="02020603050405020304" pitchFamily="18" charset="0"/>
                <a:cs typeface="Times New Roman" panose="02020603050405020304" pitchFamily="18" charset="0"/>
              </a:rPr>
              <a:t>(3) and </a:t>
            </a:r>
            <a:r>
              <a:rPr lang="en-US" altLang="en-US" sz="2000" b="1" u="sng" dirty="0">
                <a:solidFill>
                  <a:srgbClr val="FF0000"/>
                </a:solidFill>
                <a:latin typeface="Times New Roman" panose="02020603050405020304" pitchFamily="18" charset="0"/>
                <a:cs typeface="Times New Roman" panose="02020603050405020304" pitchFamily="18" charset="0"/>
              </a:rPr>
              <a:t>operation</a:t>
            </a:r>
            <a:r>
              <a:rPr lang="en-US" altLang="en-US" sz="2000" dirty="0">
                <a:latin typeface="Times New Roman" panose="02020603050405020304" pitchFamily="18" charset="0"/>
                <a:cs typeface="Times New Roman" panose="02020603050405020304" pitchFamily="18" charset="0"/>
              </a:rPr>
              <a:t> (8) of Atlanta </a:t>
            </a:r>
            <a:r>
              <a:rPr lang="en-US" altLang="en-US" sz="2000" u="sng" dirty="0">
                <a:latin typeface="Times New Roman" panose="02020603050405020304" pitchFamily="18" charset="0"/>
                <a:cs typeface="Times New Roman" panose="02020603050405020304" pitchFamily="18" charset="0"/>
              </a:rPr>
              <a:t>Police Department(1)</a:t>
            </a:r>
          </a:p>
        </p:txBody>
      </p:sp>
      <p:sp>
        <p:nvSpPr>
          <p:cNvPr id="2051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a:bodyPr>
          <a:lstStyle/>
          <a:p>
            <a:pPr algn="ctr" eaLnBrk="1" hangingPunct="1"/>
            <a:r>
              <a:rPr lang="en-US" altLang="en-US" sz="3600" b="1" cap="none" dirty="0"/>
              <a:t>CONCEPTUAL DENSITY (EXAMPLE)</a:t>
            </a:r>
          </a:p>
        </p:txBody>
      </p:sp>
      <p:sp>
        <p:nvSpPr>
          <p:cNvPr id="3" name="Date Placeholder 2"/>
          <p:cNvSpPr>
            <a:spLocks noGrp="1"/>
          </p:cNvSpPr>
          <p:nvPr>
            <p:ph type="dt" sz="half" idx="11"/>
          </p:nvPr>
        </p:nvSpPr>
        <p:spPr/>
        <p:txBody>
          <a:bodyPr/>
          <a:lstStyle/>
          <a:p>
            <a:fld id="{BC7C3A30-3E97-4879-A6FB-9EAD00997C10}" type="datetime1">
              <a:rPr lang="ru-RU" smtClean="0"/>
              <a:t>13.12.2019</a:t>
            </a:fld>
            <a:endParaRPr lang="ru-RU"/>
          </a:p>
        </p:txBody>
      </p:sp>
      <p:sp>
        <p:nvSpPr>
          <p:cNvPr id="23554"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43FD3C-1FAC-4713-94DC-F9C39E564187}" type="slidenum">
              <a:rPr lang="en-US" altLang="en-US">
                <a:solidFill>
                  <a:srgbClr val="FFFFFF"/>
                </a:solidFill>
                <a:latin typeface="Century Schoolbook" panose="02040604050505020304" pitchFamily="18" charset="0"/>
              </a:rPr>
              <a:pPr eaLnBrk="1" hangingPunct="1"/>
              <a:t>52</a:t>
            </a:fld>
            <a:endParaRPr lang="en-US" altLang="en-US" dirty="0">
              <a:solidFill>
                <a:srgbClr val="FFFFFF"/>
              </a:solidFill>
              <a:latin typeface="Century Schoolbook" panose="02040604050505020304" pitchFamily="18" charset="0"/>
            </a:endParaRPr>
          </a:p>
        </p:txBody>
      </p:sp>
      <p:sp>
        <p:nvSpPr>
          <p:cNvPr id="75857" name="Rectangle 81"/>
          <p:cNvSpPr>
            <a:spLocks/>
          </p:cNvSpPr>
          <p:nvPr/>
        </p:nvSpPr>
        <p:spPr bwMode="auto">
          <a:xfrm>
            <a:off x="36818" y="4767490"/>
            <a:ext cx="4447985" cy="95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2000" b="1" dirty="0">
                <a:latin typeface="Century Schoolbook" panose="02040604050505020304" pitchFamily="18" charset="0"/>
              </a:rPr>
              <a:t>Step 1: </a:t>
            </a:r>
            <a:r>
              <a:rPr lang="ru-RU" altLang="en-US" sz="2000" b="1" dirty="0">
                <a:latin typeface="Century Schoolbook" panose="02040604050505020304" pitchFamily="18" charset="0"/>
              </a:rPr>
              <a:t> </a:t>
            </a:r>
            <a:r>
              <a:rPr lang="en-US" altLang="en-US" sz="2000" dirty="0">
                <a:latin typeface="Century Schoolbook" panose="02040604050505020304" pitchFamily="18" charset="0"/>
              </a:rPr>
              <a:t>Make a lattice of the nouns in the context, their senses  and </a:t>
            </a:r>
            <a:r>
              <a:rPr lang="en-US" altLang="en-US" sz="2000" dirty="0" err="1">
                <a:latin typeface="Century Schoolbook" panose="02040604050505020304" pitchFamily="18" charset="0"/>
              </a:rPr>
              <a:t>hypernyms</a:t>
            </a:r>
            <a:r>
              <a:rPr lang="en-US" altLang="en-US" sz="2000" dirty="0">
                <a:latin typeface="Century Schoolbook" panose="02040604050505020304" pitchFamily="18" charset="0"/>
              </a:rPr>
              <a:t>.</a:t>
            </a:r>
          </a:p>
        </p:txBody>
      </p:sp>
      <p:sp>
        <p:nvSpPr>
          <p:cNvPr id="75860" name="Rectangle 84"/>
          <p:cNvSpPr>
            <a:spLocks/>
          </p:cNvSpPr>
          <p:nvPr/>
        </p:nvSpPr>
        <p:spPr bwMode="auto">
          <a:xfrm>
            <a:off x="4632229" y="5090596"/>
            <a:ext cx="4232468" cy="47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pPr>
            <a:r>
              <a:rPr lang="en-US" altLang="en-US" b="1" dirty="0">
                <a:latin typeface="Century Schoolbook" panose="02040604050505020304" pitchFamily="18" charset="0"/>
              </a:rPr>
              <a:t>Step 3:</a:t>
            </a:r>
            <a:r>
              <a:rPr lang="ru-RU" altLang="en-US" b="1" dirty="0">
                <a:latin typeface="Century Schoolbook" panose="02040604050505020304" pitchFamily="18" charset="0"/>
              </a:rPr>
              <a:t> </a:t>
            </a:r>
            <a:r>
              <a:rPr lang="en-US" altLang="en-US" dirty="0">
                <a:latin typeface="Century Schoolbook" panose="02040604050505020304" pitchFamily="18" charset="0"/>
              </a:rPr>
              <a:t>The concept with highest CD is selected.</a:t>
            </a:r>
          </a:p>
        </p:txBody>
      </p:sp>
      <p:sp>
        <p:nvSpPr>
          <p:cNvPr id="75861" name="Rectangle 85"/>
          <p:cNvSpPr>
            <a:spLocks/>
          </p:cNvSpPr>
          <p:nvPr/>
        </p:nvSpPr>
        <p:spPr bwMode="auto">
          <a:xfrm>
            <a:off x="4678433" y="5592847"/>
            <a:ext cx="420097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b="1" dirty="0">
                <a:latin typeface="Times New Roman" panose="02020603050405020304" pitchFamily="18" charset="0"/>
                <a:cs typeface="Times New Roman" panose="02020603050405020304" pitchFamily="18" charset="0"/>
              </a:rPr>
              <a:t>Step 4: 	</a:t>
            </a:r>
            <a:r>
              <a:rPr lang="en-US" altLang="en-US" dirty="0">
                <a:latin typeface="Times New Roman" panose="02020603050405020304" pitchFamily="18" charset="0"/>
                <a:cs typeface="Times New Roman" panose="02020603050405020304" pitchFamily="18" charset="0"/>
              </a:rPr>
              <a:t>Select the senses below the selected concept as the correct sense for the respective words.</a:t>
            </a:r>
          </a:p>
        </p:txBody>
      </p:sp>
      <p:sp>
        <p:nvSpPr>
          <p:cNvPr id="65" name="Oval 24"/>
          <p:cNvSpPr>
            <a:spLocks noChangeArrowheads="1"/>
          </p:cNvSpPr>
          <p:nvPr/>
        </p:nvSpPr>
        <p:spPr bwMode="auto">
          <a:xfrm>
            <a:off x="5334000" y="438966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jury</a:t>
            </a:r>
          </a:p>
        </p:txBody>
      </p:sp>
      <p:sp>
        <p:nvSpPr>
          <p:cNvPr id="66" name="Oval 24"/>
          <p:cNvSpPr>
            <a:spLocks noChangeArrowheads="1"/>
          </p:cNvSpPr>
          <p:nvPr/>
        </p:nvSpPr>
        <p:spPr bwMode="auto">
          <a:xfrm>
            <a:off x="7714251" y="4438761"/>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administration</a:t>
            </a:r>
          </a:p>
        </p:txBody>
      </p:sp>
      <p:sp>
        <p:nvSpPr>
          <p:cNvPr id="67" name="Oval 24"/>
          <p:cNvSpPr>
            <a:spLocks noChangeArrowheads="1"/>
          </p:cNvSpPr>
          <p:nvPr/>
        </p:nvSpPr>
        <p:spPr bwMode="auto">
          <a:xfrm>
            <a:off x="6418851" y="2228961"/>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body</a:t>
            </a:r>
          </a:p>
        </p:txBody>
      </p:sp>
      <p:cxnSp>
        <p:nvCxnSpPr>
          <p:cNvPr id="94" name="Straight Connector 93"/>
          <p:cNvCxnSpPr>
            <a:cxnSpLocks/>
            <a:endCxn id="67" idx="4"/>
          </p:cNvCxnSpPr>
          <p:nvPr/>
        </p:nvCxnSpPr>
        <p:spPr>
          <a:xfrm rot="5400000" flipH="1" flipV="1">
            <a:off x="5199651" y="3029061"/>
            <a:ext cx="175260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6" idx="0"/>
            <a:endCxn id="67" idx="4"/>
          </p:cNvCxnSpPr>
          <p:nvPr/>
        </p:nvCxnSpPr>
        <p:spPr>
          <a:xfrm rot="16200000" flipV="1">
            <a:off x="6380751" y="2914761"/>
            <a:ext cx="1752600" cy="129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a:off x="4588007" y="1686996"/>
            <a:ext cx="4048126"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sp>
        <p:nvSpPr>
          <p:cNvPr id="108" name="Rectangle 107"/>
          <p:cNvSpPr/>
          <p:nvPr/>
        </p:nvSpPr>
        <p:spPr>
          <a:xfrm>
            <a:off x="4894851" y="2533761"/>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0.062</a:t>
            </a:r>
          </a:p>
        </p:txBody>
      </p:sp>
      <p:grpSp>
        <p:nvGrpSpPr>
          <p:cNvPr id="2" name="Группа 1"/>
          <p:cNvGrpSpPr/>
          <p:nvPr/>
        </p:nvGrpSpPr>
        <p:grpSpPr>
          <a:xfrm>
            <a:off x="211806" y="2050868"/>
            <a:ext cx="4037273" cy="2667174"/>
            <a:chOff x="355600" y="993530"/>
            <a:chExt cx="4292600" cy="3352800"/>
          </a:xfrm>
        </p:grpSpPr>
        <p:sp>
          <p:nvSpPr>
            <p:cNvPr id="55" name="Oval 24"/>
            <p:cNvSpPr>
              <a:spLocks noChangeArrowheads="1"/>
            </p:cNvSpPr>
            <p:nvPr/>
          </p:nvSpPr>
          <p:spPr bwMode="auto">
            <a:xfrm>
              <a:off x="24384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operation</a:t>
              </a:r>
            </a:p>
          </p:txBody>
        </p:sp>
        <p:sp>
          <p:nvSpPr>
            <p:cNvPr id="57" name="Oval 24"/>
            <p:cNvSpPr>
              <a:spLocks noChangeArrowheads="1"/>
            </p:cNvSpPr>
            <p:nvPr/>
          </p:nvSpPr>
          <p:spPr bwMode="auto">
            <a:xfrm>
              <a:off x="2438400" y="20574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division</a:t>
              </a:r>
            </a:p>
          </p:txBody>
        </p:sp>
        <p:sp>
          <p:nvSpPr>
            <p:cNvPr id="58" name="Oval 24"/>
            <p:cNvSpPr>
              <a:spLocks noChangeArrowheads="1"/>
            </p:cNvSpPr>
            <p:nvPr/>
          </p:nvSpPr>
          <p:spPr bwMode="auto">
            <a:xfrm>
              <a:off x="2362200" y="1447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administrative_unit</a:t>
              </a:r>
            </a:p>
          </p:txBody>
        </p:sp>
        <p:sp>
          <p:nvSpPr>
            <p:cNvPr id="59" name="Oval 24"/>
            <p:cNvSpPr>
              <a:spLocks noChangeArrowheads="1"/>
            </p:cNvSpPr>
            <p:nvPr/>
          </p:nvSpPr>
          <p:spPr bwMode="auto">
            <a:xfrm>
              <a:off x="14478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jury</a:t>
              </a:r>
            </a:p>
          </p:txBody>
        </p:sp>
        <p:sp>
          <p:nvSpPr>
            <p:cNvPr id="60" name="Oval 24"/>
            <p:cNvSpPr>
              <a:spLocks noChangeArrowheads="1"/>
            </p:cNvSpPr>
            <p:nvPr/>
          </p:nvSpPr>
          <p:spPr bwMode="auto">
            <a:xfrm>
              <a:off x="16764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committee</a:t>
              </a:r>
            </a:p>
          </p:txBody>
        </p:sp>
        <p:sp>
          <p:nvSpPr>
            <p:cNvPr id="61" name="Oval 24"/>
            <p:cNvSpPr>
              <a:spLocks noChangeArrowheads="1"/>
            </p:cNvSpPr>
            <p:nvPr/>
          </p:nvSpPr>
          <p:spPr bwMode="auto">
            <a:xfrm>
              <a:off x="3886200" y="38862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police department</a:t>
              </a:r>
            </a:p>
          </p:txBody>
        </p:sp>
        <p:sp>
          <p:nvSpPr>
            <p:cNvPr id="62" name="Oval 24"/>
            <p:cNvSpPr>
              <a:spLocks noChangeArrowheads="1"/>
            </p:cNvSpPr>
            <p:nvPr/>
          </p:nvSpPr>
          <p:spPr bwMode="auto">
            <a:xfrm>
              <a:off x="3505200" y="34290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local department</a:t>
              </a:r>
            </a:p>
          </p:txBody>
        </p:sp>
        <p:sp>
          <p:nvSpPr>
            <p:cNvPr id="63" name="Oval 24"/>
            <p:cNvSpPr>
              <a:spLocks noChangeArrowheads="1"/>
            </p:cNvSpPr>
            <p:nvPr/>
          </p:nvSpPr>
          <p:spPr bwMode="auto">
            <a:xfrm>
              <a:off x="3200400" y="29718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a:latin typeface="Century Schoolbook" panose="02040604050505020304" pitchFamily="18" charset="0"/>
                </a:rPr>
                <a:t>government department</a:t>
              </a:r>
            </a:p>
          </p:txBody>
        </p:sp>
        <p:sp>
          <p:nvSpPr>
            <p:cNvPr id="64" name="Oval 24"/>
            <p:cNvSpPr>
              <a:spLocks noChangeArrowheads="1"/>
            </p:cNvSpPr>
            <p:nvPr/>
          </p:nvSpPr>
          <p:spPr bwMode="auto">
            <a:xfrm>
              <a:off x="2895600" y="2514600"/>
              <a:ext cx="381000" cy="457200"/>
            </a:xfrm>
            <a:prstGeom prst="ellipse">
              <a:avLst/>
            </a:prstGeom>
            <a:solidFill>
              <a:schemeClr val="accent1"/>
            </a:solidFill>
            <a:ln w="9525">
              <a:solidFill>
                <a:schemeClr val="bg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b="1" dirty="0">
                  <a:latin typeface="Century Schoolbook" panose="02040604050505020304" pitchFamily="18" charset="0"/>
                </a:rPr>
                <a:t>department</a:t>
              </a:r>
            </a:p>
          </p:txBody>
        </p:sp>
        <p:cxnSp>
          <p:nvCxnSpPr>
            <p:cNvPr id="69" name="Straight Connector 68"/>
            <p:cNvCxnSpPr>
              <a:stCxn id="59" idx="0"/>
              <a:endCxn id="60" idx="4"/>
            </p:cNvCxnSpPr>
            <p:nvPr/>
          </p:nvCxnSpPr>
          <p:spPr>
            <a:xfrm rot="5400000" flipH="1" flipV="1">
              <a:off x="1295400" y="3314700"/>
              <a:ext cx="9144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8" idx="3"/>
            </p:cNvCxnSpPr>
            <p:nvPr/>
          </p:nvCxnSpPr>
          <p:spPr>
            <a:xfrm rot="5400000" flipH="1" flipV="1">
              <a:off x="1823244" y="1996281"/>
              <a:ext cx="752475" cy="43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5" idx="0"/>
              <a:endCxn id="57" idx="4"/>
            </p:cNvCxnSpPr>
            <p:nvPr/>
          </p:nvCxnSpPr>
          <p:spPr>
            <a:xfrm rot="5400000" flipH="1" flipV="1">
              <a:off x="1943101" y="3200400"/>
              <a:ext cx="13716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7" idx="0"/>
              <a:endCxn id="58" idx="4"/>
            </p:cNvCxnSpPr>
            <p:nvPr/>
          </p:nvCxnSpPr>
          <p:spPr>
            <a:xfrm rot="16200000" flipV="1">
              <a:off x="2514600" y="19431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1" idx="1"/>
            </p:cNvCxnSpPr>
            <p:nvPr/>
          </p:nvCxnSpPr>
          <p:spPr>
            <a:xfrm rot="16200000" flipV="1">
              <a:off x="3804444" y="3815556"/>
              <a:ext cx="142875" cy="13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2" idx="1"/>
              <a:endCxn id="63" idx="5"/>
            </p:cNvCxnSpPr>
            <p:nvPr/>
          </p:nvCxnSpPr>
          <p:spPr>
            <a:xfrm rot="16200000" flipV="1">
              <a:off x="3476626" y="34115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3" idx="1"/>
              <a:endCxn id="64" idx="5"/>
            </p:cNvCxnSpPr>
            <p:nvPr/>
          </p:nvCxnSpPr>
          <p:spPr>
            <a:xfrm rot="16200000" flipV="1">
              <a:off x="3171826" y="2954337"/>
              <a:ext cx="13335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4" idx="1"/>
              <a:endCxn id="57" idx="5"/>
            </p:cNvCxnSpPr>
            <p:nvPr/>
          </p:nvCxnSpPr>
          <p:spPr>
            <a:xfrm rot="16200000" flipV="1">
              <a:off x="2790826" y="2420937"/>
              <a:ext cx="133350" cy="18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3200400" y="2057400"/>
              <a:ext cx="1066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srgbClr val="FF0000"/>
                  </a:solidFill>
                </a:rPr>
                <a:t>CD = 0.256</a:t>
              </a:r>
            </a:p>
          </p:txBody>
        </p:sp>
        <p:sp>
          <p:nvSpPr>
            <p:cNvPr id="110" name="Isosceles Triangle 109"/>
            <p:cNvSpPr/>
            <p:nvPr/>
          </p:nvSpPr>
          <p:spPr>
            <a:xfrm>
              <a:off x="355600" y="993530"/>
              <a:ext cx="4292600" cy="3352800"/>
            </a:xfrm>
            <a:prstGeom prst="triangle">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grpSp>
      <p:sp>
        <p:nvSpPr>
          <p:cNvPr id="20514" name="Slide Number Placeholder 34"/>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41B4E99-E1D0-46A0-895D-C16F5B3D54F6}" type="slidenum">
              <a:rPr lang="en-US" altLang="en-US" sz="1400" b="1">
                <a:solidFill>
                  <a:srgbClr val="FFFFFF"/>
                </a:solidFill>
                <a:latin typeface="Century Schoolbook" panose="02040604050505020304" pitchFamily="18" charset="0"/>
              </a:rPr>
              <a:pPr algn="ctr" eaLnBrk="1" hangingPunct="1"/>
              <a:t>52</a:t>
            </a:fld>
            <a:endParaRPr lang="en-US" altLang="en-US" sz="1400" b="1">
              <a:solidFill>
                <a:srgbClr val="FFFFFF"/>
              </a:solidFill>
              <a:latin typeface="Century Schoolbook" panose="02040604050505020304" pitchFamily="18" charset="0"/>
            </a:endParaRPr>
          </a:p>
        </p:txBody>
      </p:sp>
      <p:sp>
        <p:nvSpPr>
          <p:cNvPr id="20515" name="Footer Placeholder 35"/>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sp>
        <p:nvSpPr>
          <p:cNvPr id="75859" name="Rectangle 83"/>
          <p:cNvSpPr>
            <a:spLocks/>
          </p:cNvSpPr>
          <p:nvPr/>
        </p:nvSpPr>
        <p:spPr bwMode="auto">
          <a:xfrm>
            <a:off x="193158" y="5578117"/>
            <a:ext cx="4072384" cy="91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2000" b="1" dirty="0">
                <a:latin typeface="Times New Roman" panose="02020603050405020304" pitchFamily="18" charset="0"/>
                <a:cs typeface="Times New Roman" panose="02020603050405020304" pitchFamily="18" charset="0"/>
              </a:rPr>
              <a:t>Step 2: 	</a:t>
            </a:r>
            <a:r>
              <a:rPr lang="en-US" altLang="en-US" sz="2000" dirty="0">
                <a:latin typeface="Times New Roman" panose="02020603050405020304" pitchFamily="18" charset="0"/>
                <a:cs typeface="Times New Roman" panose="02020603050405020304" pitchFamily="18" charset="0"/>
              </a:rPr>
              <a:t>Compute the conceptual 	density of resultant concepts     	(sub-hierarchies).</a:t>
            </a:r>
          </a:p>
        </p:txBody>
      </p:sp>
    </p:spTree>
    <p:extLst>
      <p:ext uri="{BB962C8B-B14F-4D97-AF65-F5344CB8AC3E}">
        <p14:creationId xmlns:p14="http://schemas.microsoft.com/office/powerpoint/2010/main" val="2195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8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8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7" grpId="0"/>
      <p:bldP spid="75860" grpId="0"/>
      <p:bldP spid="75861" grpId="0"/>
      <p:bldP spid="65" grpId="0" animBg="1"/>
      <p:bldP spid="66" grpId="0" animBg="1"/>
      <p:bldP spid="67" grpId="0" animBg="1"/>
      <p:bldP spid="101" grpId="0" animBg="1"/>
      <p:bldP spid="108" grpId="0"/>
      <p:bldP spid="758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3"/>
          <p:cNvSpPr>
            <a:spLocks noGrp="1"/>
          </p:cNvSpPr>
          <p:nvPr>
            <p:ph sz="quarter" idx="10"/>
          </p:nvPr>
        </p:nvSpPr>
        <p:spPr/>
        <p:txBody>
          <a:bodyPr/>
          <a:lstStyle/>
          <a:p>
            <a:pPr eaLnBrk="1" hangingPunct="1">
              <a:lnSpc>
                <a:spcPct val="90000"/>
              </a:lnSpc>
              <a:buFont typeface="Wingdings" panose="05000000000000000000" pitchFamily="2" charset="2"/>
              <a:buNone/>
            </a:pPr>
            <a:r>
              <a:rPr lang="en-US" altLang="en-US" sz="1800" b="1" dirty="0"/>
              <a:t>Bell     </a:t>
            </a:r>
            <a:r>
              <a:rPr lang="ru-RU" altLang="en-US" sz="1800" b="1" dirty="0"/>
              <a:t>	</a:t>
            </a:r>
            <a:r>
              <a:rPr lang="en-US" altLang="en-US" sz="1800" b="1" dirty="0"/>
              <a:t>  ring </a:t>
            </a:r>
            <a:r>
              <a:rPr lang="ru-RU" altLang="en-US" sz="1800" b="1" dirty="0"/>
              <a:t>	</a:t>
            </a:r>
            <a:r>
              <a:rPr lang="en-US" altLang="en-US" sz="1800" b="1" dirty="0"/>
              <a:t>  church </a:t>
            </a:r>
            <a:r>
              <a:rPr lang="ru-RU" altLang="en-US" sz="1800" b="1" dirty="0"/>
              <a:t>	</a:t>
            </a:r>
            <a:r>
              <a:rPr lang="en-US" altLang="en-US" sz="1800" b="1" dirty="0"/>
              <a:t> Sunday</a:t>
            </a:r>
          </a:p>
        </p:txBody>
      </p:sp>
      <p:sp>
        <p:nvSpPr>
          <p:cNvPr id="34819" name="Rectangle 2"/>
          <p:cNvSpPr>
            <a:spLocks noGrp="1"/>
          </p:cNvSpPr>
          <p:nvPr>
            <p:ph type="title"/>
          </p:nvPr>
        </p:nvSpPr>
        <p:spPr bwMode="auto"/>
        <p:txBody>
          <a:bodyPr wrap="square" lIns="91440" tIns="45720" rIns="91440" bIns="45720" numCol="1" anchorCtr="0" compatLnSpc="1">
            <a:prstTxWarp prst="textNoShape">
              <a:avLst/>
            </a:prstTxWarp>
            <a:noAutofit/>
          </a:bodyPr>
          <a:lstStyle/>
          <a:p>
            <a:pPr algn="ctr" eaLnBrk="1" fontAlgn="auto" hangingPunct="1">
              <a:spcAft>
                <a:spcPts val="0"/>
              </a:spcAft>
              <a:defRPr/>
            </a:pPr>
            <a:r>
              <a:rPr lang="en-US" sz="3600" b="1" cap="none" dirty="0"/>
              <a:t>WSD USING RANDOM WALK ALGORITHM</a:t>
            </a:r>
          </a:p>
        </p:txBody>
      </p:sp>
      <p:sp>
        <p:nvSpPr>
          <p:cNvPr id="2" name="Date Placeholder 1"/>
          <p:cNvSpPr>
            <a:spLocks noGrp="1"/>
          </p:cNvSpPr>
          <p:nvPr>
            <p:ph type="dt" sz="half" idx="11"/>
          </p:nvPr>
        </p:nvSpPr>
        <p:spPr/>
        <p:txBody>
          <a:bodyPr/>
          <a:lstStyle/>
          <a:p>
            <a:fld id="{202BE90F-6D6C-49F9-991E-5CD40A97F7F3}" type="datetime1">
              <a:rPr lang="ru-RU" smtClean="0"/>
              <a:t>13.12.2019</a:t>
            </a:fld>
            <a:endParaRPr lang="ru-RU"/>
          </a:p>
        </p:txBody>
      </p:sp>
      <p:sp>
        <p:nvSpPr>
          <p:cNvPr id="24578" name="Slide Number Placeholder 8"/>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A350B8-9213-4E29-8883-56FC0F2126EF}" type="slidenum">
              <a:rPr lang="en-US" altLang="en-US">
                <a:solidFill>
                  <a:srgbClr val="FFFFFF"/>
                </a:solidFill>
                <a:latin typeface="Century Schoolbook" panose="02040604050505020304" pitchFamily="18" charset="0"/>
              </a:rPr>
              <a:pPr eaLnBrk="1" hangingPunct="1"/>
              <a:t>53</a:t>
            </a:fld>
            <a:endParaRPr lang="en-US" altLang="en-US">
              <a:solidFill>
                <a:srgbClr val="FFFFFF"/>
              </a:solidFill>
              <a:latin typeface="Century Schoolbook" panose="02040604050505020304" pitchFamily="18" charset="0"/>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36957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Oval 7"/>
          <p:cNvSpPr>
            <a:spLocks noChangeArrowheads="1"/>
          </p:cNvSpPr>
          <p:nvPr/>
        </p:nvSpPr>
        <p:spPr bwMode="auto">
          <a:xfrm>
            <a:off x="4419600" y="16002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0" name="Oval 24"/>
          <p:cNvSpPr>
            <a:spLocks noChangeArrowheads="1"/>
          </p:cNvSpPr>
          <p:nvPr/>
        </p:nvSpPr>
        <p:spPr bwMode="auto">
          <a:xfrm>
            <a:off x="4419600" y="2819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1" name="Oval 25"/>
          <p:cNvSpPr>
            <a:spLocks noChangeArrowheads="1"/>
          </p:cNvSpPr>
          <p:nvPr/>
        </p:nvSpPr>
        <p:spPr bwMode="auto">
          <a:xfrm>
            <a:off x="4419600" y="3962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02" name="Oval 26"/>
          <p:cNvSpPr>
            <a:spLocks noChangeArrowheads="1"/>
          </p:cNvSpPr>
          <p:nvPr/>
        </p:nvSpPr>
        <p:spPr bwMode="auto">
          <a:xfrm>
            <a:off x="5410200" y="16002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3" name="Oval 27"/>
          <p:cNvSpPr>
            <a:spLocks noChangeArrowheads="1"/>
          </p:cNvSpPr>
          <p:nvPr/>
        </p:nvSpPr>
        <p:spPr bwMode="auto">
          <a:xfrm>
            <a:off x="5410200" y="2819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4" name="Oval 28"/>
          <p:cNvSpPr>
            <a:spLocks noChangeArrowheads="1"/>
          </p:cNvSpPr>
          <p:nvPr/>
        </p:nvSpPr>
        <p:spPr bwMode="auto">
          <a:xfrm>
            <a:off x="5486400" y="3962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05" name="Oval 29"/>
          <p:cNvSpPr>
            <a:spLocks noChangeArrowheads="1"/>
          </p:cNvSpPr>
          <p:nvPr/>
        </p:nvSpPr>
        <p:spPr bwMode="auto">
          <a:xfrm>
            <a:off x="6324600" y="16002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S3</a:t>
            </a:r>
          </a:p>
        </p:txBody>
      </p:sp>
      <p:sp>
        <p:nvSpPr>
          <p:cNvPr id="75806" name="Oval 30"/>
          <p:cNvSpPr>
            <a:spLocks noChangeArrowheads="1"/>
          </p:cNvSpPr>
          <p:nvPr/>
        </p:nvSpPr>
        <p:spPr bwMode="auto">
          <a:xfrm>
            <a:off x="6400800" y="2819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S2</a:t>
            </a:r>
          </a:p>
        </p:txBody>
      </p:sp>
      <p:sp>
        <p:nvSpPr>
          <p:cNvPr id="75807" name="Oval 31"/>
          <p:cNvSpPr>
            <a:spLocks noChangeArrowheads="1"/>
          </p:cNvSpPr>
          <p:nvPr/>
        </p:nvSpPr>
        <p:spPr bwMode="auto">
          <a:xfrm>
            <a:off x="6477000" y="3962400"/>
            <a:ext cx="381000" cy="457200"/>
          </a:xfrm>
          <a:prstGeom prst="ellipse">
            <a:avLst/>
          </a:prstGeom>
          <a:solidFill>
            <a:schemeClr val="accent1"/>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10" name="Oval 34"/>
          <p:cNvSpPr>
            <a:spLocks noChangeArrowheads="1"/>
          </p:cNvSpPr>
          <p:nvPr/>
        </p:nvSpPr>
        <p:spPr bwMode="auto">
          <a:xfrm>
            <a:off x="7315200" y="3962400"/>
            <a:ext cx="381000" cy="457200"/>
          </a:xfrm>
          <a:prstGeom prst="ellipse">
            <a:avLst/>
          </a:prstGeom>
          <a:solidFill>
            <a:srgbClr val="FF0000"/>
          </a:solidFill>
          <a:ln w="9525">
            <a:solidFill>
              <a:schemeClr val="tx1"/>
            </a:solidFill>
            <a:round/>
            <a:headEnd/>
            <a:tailEnd/>
          </a:ln>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a:latin typeface="Century Schoolbook" panose="02040604050505020304" pitchFamily="18" charset="0"/>
              </a:rPr>
              <a:t>S1</a:t>
            </a:r>
          </a:p>
        </p:txBody>
      </p:sp>
      <p:sp>
        <p:nvSpPr>
          <p:cNvPr id="75821" name="AutoShape 45"/>
          <p:cNvSpPr>
            <a:spLocks noChangeArrowheads="1"/>
          </p:cNvSpPr>
          <p:nvPr/>
        </p:nvSpPr>
        <p:spPr bwMode="auto">
          <a:xfrm>
            <a:off x="4876800" y="16764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a</a:t>
            </a:r>
          </a:p>
        </p:txBody>
      </p:sp>
      <p:sp>
        <p:nvSpPr>
          <p:cNvPr id="75822" name="AutoShape 46"/>
          <p:cNvSpPr>
            <a:spLocks noChangeArrowheads="1"/>
          </p:cNvSpPr>
          <p:nvPr/>
        </p:nvSpPr>
        <p:spPr bwMode="auto">
          <a:xfrm>
            <a:off x="4648200" y="2209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c</a:t>
            </a:r>
          </a:p>
        </p:txBody>
      </p:sp>
      <p:sp>
        <p:nvSpPr>
          <p:cNvPr id="75823" name="AutoShape 47"/>
          <p:cNvSpPr>
            <a:spLocks noChangeArrowheads="1"/>
          </p:cNvSpPr>
          <p:nvPr/>
        </p:nvSpPr>
        <p:spPr bwMode="auto">
          <a:xfrm>
            <a:off x="4800600" y="1905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b</a:t>
            </a:r>
          </a:p>
        </p:txBody>
      </p:sp>
      <p:sp>
        <p:nvSpPr>
          <p:cNvPr id="75824" name="AutoShape 48"/>
          <p:cNvSpPr>
            <a:spLocks noChangeArrowheads="1"/>
          </p:cNvSpPr>
          <p:nvPr/>
        </p:nvSpPr>
        <p:spPr bwMode="auto">
          <a:xfrm>
            <a:off x="4648200" y="2667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e</a:t>
            </a:r>
          </a:p>
        </p:txBody>
      </p:sp>
      <p:sp>
        <p:nvSpPr>
          <p:cNvPr id="75825" name="AutoShape 49"/>
          <p:cNvSpPr>
            <a:spLocks noChangeArrowheads="1"/>
          </p:cNvSpPr>
          <p:nvPr/>
        </p:nvSpPr>
        <p:spPr bwMode="auto">
          <a:xfrm>
            <a:off x="4953000" y="2971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f</a:t>
            </a:r>
          </a:p>
        </p:txBody>
      </p:sp>
      <p:sp>
        <p:nvSpPr>
          <p:cNvPr id="75826" name="AutoShape 50"/>
          <p:cNvSpPr>
            <a:spLocks noChangeArrowheads="1"/>
          </p:cNvSpPr>
          <p:nvPr/>
        </p:nvSpPr>
        <p:spPr bwMode="auto">
          <a:xfrm>
            <a:off x="4876800" y="3352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g</a:t>
            </a:r>
          </a:p>
        </p:txBody>
      </p:sp>
      <p:sp>
        <p:nvSpPr>
          <p:cNvPr id="75827" name="AutoShape 51"/>
          <p:cNvSpPr>
            <a:spLocks noChangeArrowheads="1"/>
          </p:cNvSpPr>
          <p:nvPr/>
        </p:nvSpPr>
        <p:spPr bwMode="auto">
          <a:xfrm>
            <a:off x="4495800" y="3657600"/>
            <a:ext cx="4572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h</a:t>
            </a:r>
          </a:p>
        </p:txBody>
      </p:sp>
      <p:sp>
        <p:nvSpPr>
          <p:cNvPr id="75828" name="AutoShape 52"/>
          <p:cNvSpPr>
            <a:spLocks noChangeArrowheads="1"/>
          </p:cNvSpPr>
          <p:nvPr/>
        </p:nvSpPr>
        <p:spPr bwMode="auto">
          <a:xfrm>
            <a:off x="4800600" y="3810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i</a:t>
            </a:r>
          </a:p>
        </p:txBody>
      </p:sp>
      <p:sp>
        <p:nvSpPr>
          <p:cNvPr id="75829" name="AutoShape 53"/>
          <p:cNvSpPr>
            <a:spLocks noChangeArrowheads="1"/>
          </p:cNvSpPr>
          <p:nvPr/>
        </p:nvSpPr>
        <p:spPr bwMode="auto">
          <a:xfrm>
            <a:off x="4953000" y="40386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j</a:t>
            </a:r>
          </a:p>
        </p:txBody>
      </p:sp>
      <p:sp>
        <p:nvSpPr>
          <p:cNvPr id="75830" name="Line 54"/>
          <p:cNvSpPr>
            <a:spLocks noChangeShapeType="1"/>
          </p:cNvSpPr>
          <p:nvPr/>
        </p:nvSpPr>
        <p:spPr bwMode="auto">
          <a:xfrm>
            <a:off x="4800600" y="1828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1" name="Line 55"/>
          <p:cNvSpPr>
            <a:spLocks noChangeShapeType="1"/>
          </p:cNvSpPr>
          <p:nvPr/>
        </p:nvSpPr>
        <p:spPr bwMode="auto">
          <a:xfrm>
            <a:off x="4800600" y="1828800"/>
            <a:ext cx="609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2" name="Line 56"/>
          <p:cNvSpPr>
            <a:spLocks noChangeShapeType="1"/>
          </p:cNvSpPr>
          <p:nvPr/>
        </p:nvSpPr>
        <p:spPr bwMode="auto">
          <a:xfrm>
            <a:off x="4800600" y="1828800"/>
            <a:ext cx="76200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3" name="Line 57"/>
          <p:cNvSpPr>
            <a:spLocks noChangeShapeType="1"/>
          </p:cNvSpPr>
          <p:nvPr/>
        </p:nvSpPr>
        <p:spPr bwMode="auto">
          <a:xfrm flipV="1">
            <a:off x="4800600" y="1905000"/>
            <a:ext cx="609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4" name="Line 58"/>
          <p:cNvSpPr>
            <a:spLocks noChangeShapeType="1"/>
          </p:cNvSpPr>
          <p:nvPr/>
        </p:nvSpPr>
        <p:spPr bwMode="auto">
          <a:xfrm>
            <a:off x="4800600" y="2971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5" name="Line 59"/>
          <p:cNvSpPr>
            <a:spLocks noChangeShapeType="1"/>
          </p:cNvSpPr>
          <p:nvPr/>
        </p:nvSpPr>
        <p:spPr bwMode="auto">
          <a:xfrm>
            <a:off x="4800600" y="2971800"/>
            <a:ext cx="7620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6" name="Line 60"/>
          <p:cNvSpPr>
            <a:spLocks noChangeShapeType="1"/>
          </p:cNvSpPr>
          <p:nvPr/>
        </p:nvSpPr>
        <p:spPr bwMode="auto">
          <a:xfrm flipV="1">
            <a:off x="4724400" y="1905000"/>
            <a:ext cx="68580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7" name="Line 61"/>
          <p:cNvSpPr>
            <a:spLocks noChangeShapeType="1"/>
          </p:cNvSpPr>
          <p:nvPr/>
        </p:nvSpPr>
        <p:spPr bwMode="auto">
          <a:xfrm flipV="1">
            <a:off x="4724400" y="3276600"/>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38" name="Line 62"/>
          <p:cNvSpPr>
            <a:spLocks noChangeShapeType="1"/>
          </p:cNvSpPr>
          <p:nvPr/>
        </p:nvSpPr>
        <p:spPr bwMode="auto">
          <a:xfrm>
            <a:off x="4724400" y="4038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0" name="Line 64"/>
          <p:cNvSpPr>
            <a:spLocks noChangeShapeType="1"/>
          </p:cNvSpPr>
          <p:nvPr/>
        </p:nvSpPr>
        <p:spPr bwMode="auto">
          <a:xfrm>
            <a:off x="6781800" y="3048000"/>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1" name="Line 65"/>
          <p:cNvSpPr>
            <a:spLocks noChangeShapeType="1"/>
          </p:cNvSpPr>
          <p:nvPr/>
        </p:nvSpPr>
        <p:spPr bwMode="auto">
          <a:xfrm flipV="1">
            <a:off x="6858000" y="3962400"/>
            <a:ext cx="609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2" name="AutoShape 66"/>
          <p:cNvSpPr>
            <a:spLocks noChangeArrowheads="1"/>
          </p:cNvSpPr>
          <p:nvPr/>
        </p:nvSpPr>
        <p:spPr bwMode="auto">
          <a:xfrm>
            <a:off x="6934200" y="32766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k</a:t>
            </a:r>
          </a:p>
        </p:txBody>
      </p:sp>
      <p:sp>
        <p:nvSpPr>
          <p:cNvPr id="75843" name="AutoShape 67"/>
          <p:cNvSpPr>
            <a:spLocks noChangeArrowheads="1"/>
          </p:cNvSpPr>
          <p:nvPr/>
        </p:nvSpPr>
        <p:spPr bwMode="auto">
          <a:xfrm>
            <a:off x="69342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l</a:t>
            </a:r>
          </a:p>
        </p:txBody>
      </p:sp>
      <p:sp>
        <p:nvSpPr>
          <p:cNvPr id="75844" name="AutoShape 68"/>
          <p:cNvSpPr>
            <a:spLocks noChangeArrowheads="1"/>
          </p:cNvSpPr>
          <p:nvPr/>
        </p:nvSpPr>
        <p:spPr bwMode="auto">
          <a:xfrm>
            <a:off x="4343400" y="1447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0.46</a:t>
            </a:r>
          </a:p>
        </p:txBody>
      </p:sp>
      <p:sp>
        <p:nvSpPr>
          <p:cNvPr id="75845" name="AutoShape 69"/>
          <p:cNvSpPr>
            <a:spLocks noChangeArrowheads="1"/>
          </p:cNvSpPr>
          <p:nvPr/>
        </p:nvSpPr>
        <p:spPr bwMode="auto">
          <a:xfrm>
            <a:off x="5029200" y="1905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a</a:t>
            </a:r>
          </a:p>
        </p:txBody>
      </p:sp>
      <p:sp>
        <p:nvSpPr>
          <p:cNvPr id="75846" name="AutoShape 70"/>
          <p:cNvSpPr>
            <a:spLocks noChangeArrowheads="1"/>
          </p:cNvSpPr>
          <p:nvPr/>
        </p:nvSpPr>
        <p:spPr bwMode="auto">
          <a:xfrm>
            <a:off x="4343400" y="2590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0.49</a:t>
            </a:r>
          </a:p>
        </p:txBody>
      </p:sp>
      <p:sp>
        <p:nvSpPr>
          <p:cNvPr id="75847" name="AutoShape 71"/>
          <p:cNvSpPr>
            <a:spLocks noChangeArrowheads="1"/>
          </p:cNvSpPr>
          <p:nvPr/>
        </p:nvSpPr>
        <p:spPr bwMode="auto">
          <a:xfrm>
            <a:off x="41910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0.92</a:t>
            </a:r>
          </a:p>
        </p:txBody>
      </p:sp>
      <p:sp>
        <p:nvSpPr>
          <p:cNvPr id="75848" name="AutoShape 72"/>
          <p:cNvSpPr>
            <a:spLocks noChangeArrowheads="1"/>
          </p:cNvSpPr>
          <p:nvPr/>
        </p:nvSpPr>
        <p:spPr bwMode="auto">
          <a:xfrm>
            <a:off x="5638800" y="14478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0.97</a:t>
            </a:r>
          </a:p>
        </p:txBody>
      </p:sp>
      <p:sp>
        <p:nvSpPr>
          <p:cNvPr id="75849" name="AutoShape 73"/>
          <p:cNvSpPr>
            <a:spLocks noChangeArrowheads="1"/>
          </p:cNvSpPr>
          <p:nvPr/>
        </p:nvSpPr>
        <p:spPr bwMode="auto">
          <a:xfrm>
            <a:off x="5715000" y="2743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0.35</a:t>
            </a:r>
          </a:p>
        </p:txBody>
      </p:sp>
      <p:sp>
        <p:nvSpPr>
          <p:cNvPr id="75850" name="AutoShape 74"/>
          <p:cNvSpPr>
            <a:spLocks noChangeArrowheads="1"/>
          </p:cNvSpPr>
          <p:nvPr/>
        </p:nvSpPr>
        <p:spPr bwMode="auto">
          <a:xfrm>
            <a:off x="57150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0.56</a:t>
            </a:r>
          </a:p>
        </p:txBody>
      </p:sp>
      <p:sp>
        <p:nvSpPr>
          <p:cNvPr id="75851" name="AutoShape 75"/>
          <p:cNvSpPr>
            <a:spLocks noChangeArrowheads="1"/>
          </p:cNvSpPr>
          <p:nvPr/>
        </p:nvSpPr>
        <p:spPr bwMode="auto">
          <a:xfrm>
            <a:off x="6629400" y="1524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0.42</a:t>
            </a:r>
          </a:p>
        </p:txBody>
      </p:sp>
      <p:sp>
        <p:nvSpPr>
          <p:cNvPr id="75852" name="AutoShape 76"/>
          <p:cNvSpPr>
            <a:spLocks noChangeArrowheads="1"/>
          </p:cNvSpPr>
          <p:nvPr/>
        </p:nvSpPr>
        <p:spPr bwMode="auto">
          <a:xfrm>
            <a:off x="6629400" y="2743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0.63</a:t>
            </a:r>
          </a:p>
        </p:txBody>
      </p:sp>
      <p:sp>
        <p:nvSpPr>
          <p:cNvPr id="75853" name="AutoShape 77"/>
          <p:cNvSpPr>
            <a:spLocks noChangeArrowheads="1"/>
          </p:cNvSpPr>
          <p:nvPr/>
        </p:nvSpPr>
        <p:spPr bwMode="auto">
          <a:xfrm>
            <a:off x="6705600" y="38100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0.58</a:t>
            </a:r>
          </a:p>
        </p:txBody>
      </p:sp>
      <p:sp>
        <p:nvSpPr>
          <p:cNvPr id="75854" name="AutoShape 78"/>
          <p:cNvSpPr>
            <a:spLocks noChangeArrowheads="1"/>
          </p:cNvSpPr>
          <p:nvPr/>
        </p:nvSpPr>
        <p:spPr bwMode="auto">
          <a:xfrm>
            <a:off x="7543800" y="3886200"/>
            <a:ext cx="381000" cy="152400"/>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600"/>
              </a:spcBef>
              <a:buClr>
                <a:schemeClr val="accent1"/>
              </a:buClr>
              <a:buSzPct val="70000"/>
              <a:buFont typeface="Wingdings" panose="05000000000000000000" pitchFamily="2" charset="2"/>
              <a:buNone/>
            </a:pPr>
            <a:r>
              <a:rPr lang="en-US" altLang="en-US" sz="1000">
                <a:latin typeface="Century Schoolbook" panose="02040604050505020304" pitchFamily="18" charset="0"/>
              </a:rPr>
              <a:t>0.67</a:t>
            </a:r>
          </a:p>
        </p:txBody>
      </p:sp>
      <p:sp>
        <p:nvSpPr>
          <p:cNvPr id="75857" name="Rectangle 81"/>
          <p:cNvSpPr>
            <a:spLocks/>
          </p:cNvSpPr>
          <p:nvPr/>
        </p:nvSpPr>
        <p:spPr bwMode="auto">
          <a:xfrm>
            <a:off x="521341" y="494030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1: 	</a:t>
            </a:r>
            <a:r>
              <a:rPr lang="en-US" altLang="en-US" sz="1600" dirty="0">
                <a:latin typeface="Century Schoolbook" panose="02040604050505020304" pitchFamily="18" charset="0"/>
              </a:rPr>
              <a:t>Add a vertex for each 	possible 	sense of each word in the text.</a:t>
            </a:r>
          </a:p>
        </p:txBody>
      </p:sp>
      <p:sp>
        <p:nvSpPr>
          <p:cNvPr id="75859" name="Rectangle 83"/>
          <p:cNvSpPr>
            <a:spLocks/>
          </p:cNvSpPr>
          <p:nvPr/>
        </p:nvSpPr>
        <p:spPr bwMode="auto">
          <a:xfrm>
            <a:off x="489763" y="5683250"/>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2: 	</a:t>
            </a:r>
            <a:r>
              <a:rPr lang="en-US" altLang="en-US" sz="1600" dirty="0">
                <a:latin typeface="Century Schoolbook" panose="02040604050505020304" pitchFamily="18" charset="0"/>
              </a:rPr>
              <a:t>Add weighted edges using 	definition based semantic 	similarity (</a:t>
            </a:r>
            <a:r>
              <a:rPr lang="en-US" altLang="en-US" sz="1600" dirty="0" err="1">
                <a:latin typeface="Century Schoolbook" panose="02040604050505020304" pitchFamily="18" charset="0"/>
              </a:rPr>
              <a:t>Lesk’s</a:t>
            </a:r>
            <a:r>
              <a:rPr lang="en-US" altLang="en-US" sz="1600" dirty="0">
                <a:latin typeface="Century Schoolbook" panose="02040604050505020304" pitchFamily="18" charset="0"/>
              </a:rPr>
              <a:t> method).</a:t>
            </a:r>
          </a:p>
        </p:txBody>
      </p:sp>
      <p:sp>
        <p:nvSpPr>
          <p:cNvPr id="75860" name="Rectangle 84"/>
          <p:cNvSpPr>
            <a:spLocks/>
          </p:cNvSpPr>
          <p:nvPr/>
        </p:nvSpPr>
        <p:spPr bwMode="auto">
          <a:xfrm>
            <a:off x="4737100" y="4795838"/>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3: 	</a:t>
            </a:r>
            <a:r>
              <a:rPr lang="en-US" altLang="en-US" sz="1600" dirty="0">
                <a:latin typeface="Century Schoolbook" panose="02040604050505020304" pitchFamily="18" charset="0"/>
              </a:rPr>
              <a:t>Apply graph based ranking 	algorithm to find score of 	each vertex (i.e. for each word 	sense).</a:t>
            </a:r>
          </a:p>
        </p:txBody>
      </p:sp>
      <p:sp>
        <p:nvSpPr>
          <p:cNvPr id="75861" name="Rectangle 85"/>
          <p:cNvSpPr>
            <a:spLocks/>
          </p:cNvSpPr>
          <p:nvPr/>
        </p:nvSpPr>
        <p:spPr bwMode="auto">
          <a:xfrm>
            <a:off x="4724400" y="5753101"/>
            <a:ext cx="3733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ts val="600"/>
              </a:spcBef>
              <a:buClr>
                <a:schemeClr val="accent1"/>
              </a:buClr>
              <a:buSzPct val="70000"/>
              <a:buFont typeface="Wingdings" panose="05000000000000000000" pitchFamily="2" charset="2"/>
              <a:buNone/>
            </a:pPr>
            <a:r>
              <a:rPr lang="en-US" altLang="en-US" sz="1600" b="1" dirty="0">
                <a:latin typeface="Century Schoolbook" panose="02040604050505020304" pitchFamily="18" charset="0"/>
              </a:rPr>
              <a:t>Step 4: 	</a:t>
            </a:r>
            <a:r>
              <a:rPr lang="en-US" altLang="en-US" sz="1600" dirty="0">
                <a:latin typeface="Century Schoolbook" panose="02040604050505020304" pitchFamily="18" charset="0"/>
              </a:rPr>
              <a:t>Select the vertex (sense) which 	has the highest score.</a:t>
            </a:r>
          </a:p>
        </p:txBody>
      </p:sp>
      <p:sp>
        <p:nvSpPr>
          <p:cNvPr id="21557" name="Slide Number Placeholder 51"/>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78EF784-9DAB-4C6B-A644-D900ED28DC65}" type="slidenum">
              <a:rPr lang="en-US" altLang="en-US" sz="1400" b="1">
                <a:solidFill>
                  <a:srgbClr val="FFFFFF"/>
                </a:solidFill>
                <a:latin typeface="Century Schoolbook" panose="02040604050505020304" pitchFamily="18" charset="0"/>
              </a:rPr>
              <a:pPr algn="ctr" eaLnBrk="1" hangingPunct="1"/>
              <a:t>53</a:t>
            </a:fld>
            <a:endParaRPr lang="en-US" altLang="en-US" sz="1400" b="1">
              <a:solidFill>
                <a:srgbClr val="FFFFFF"/>
              </a:solidFill>
              <a:latin typeface="Century Schoolbook" panose="02040604050505020304" pitchFamily="18" charset="0"/>
            </a:endParaRPr>
          </a:p>
        </p:txBody>
      </p:sp>
      <p:sp>
        <p:nvSpPr>
          <p:cNvPr id="21558" name="Footer Placeholder 52"/>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cxnSp>
        <p:nvCxnSpPr>
          <p:cNvPr id="56" name="Straight Connector 55"/>
          <p:cNvCxnSpPr>
            <a:stCxn id="75802" idx="5"/>
            <a:endCxn id="75806" idx="1"/>
          </p:cNvCxnSpPr>
          <p:nvPr/>
        </p:nvCxnSpPr>
        <p:spPr>
          <a:xfrm rot="16200000" flipH="1">
            <a:off x="5648326" y="2078037"/>
            <a:ext cx="895350" cy="720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77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8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8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8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7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8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8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8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8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8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8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8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58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8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8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8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8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8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8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8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8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8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8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8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8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8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8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8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8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8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8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8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58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8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5845"/>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7585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7585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58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8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58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8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8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8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58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8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58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585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75859"/>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7586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8" presetClass="emph" presetSubtype="0" fill="hold" grpId="1" nodeType="clickEffect">
                                  <p:stCondLst>
                                    <p:cond delay="0"/>
                                  </p:stCondLst>
                                  <p:childTnLst>
                                    <p:animRot by="21600000">
                                      <p:cBhvr>
                                        <p:cTn id="108" dur="2000" fill="hold"/>
                                        <p:tgtEl>
                                          <p:spTgt spid="75801"/>
                                        </p:tgtEl>
                                        <p:attrNameLst>
                                          <p:attrName>r</p:attrName>
                                        </p:attrNameLst>
                                      </p:cBhvr>
                                    </p:animRot>
                                  </p:childTnLst>
                                </p:cTn>
                              </p:par>
                              <p:par>
                                <p:cTn id="109" presetID="8" presetClass="emph" presetSubtype="0" fill="hold" grpId="1" nodeType="withEffect">
                                  <p:stCondLst>
                                    <p:cond delay="0"/>
                                  </p:stCondLst>
                                  <p:childTnLst>
                                    <p:animRot by="21600000">
                                      <p:cBhvr>
                                        <p:cTn id="110" dur="2000" fill="hold"/>
                                        <p:tgtEl>
                                          <p:spTgt spid="75802"/>
                                        </p:tgtEl>
                                        <p:attrNameLst>
                                          <p:attrName>r</p:attrName>
                                        </p:attrNameLst>
                                      </p:cBhvr>
                                    </p:animRot>
                                  </p:childTnLst>
                                </p:cTn>
                              </p:par>
                              <p:par>
                                <p:cTn id="111" presetID="8" presetClass="emph" presetSubtype="0" fill="hold" grpId="1" nodeType="withEffect">
                                  <p:stCondLst>
                                    <p:cond delay="0"/>
                                  </p:stCondLst>
                                  <p:childTnLst>
                                    <p:animRot by="21600000">
                                      <p:cBhvr>
                                        <p:cTn id="112" dur="2000" fill="hold"/>
                                        <p:tgtEl>
                                          <p:spTgt spid="75806"/>
                                        </p:tgtEl>
                                        <p:attrNameLst>
                                          <p:attrName>r</p:attrName>
                                        </p:attrNameLst>
                                      </p:cBhvr>
                                    </p:animRot>
                                  </p:childTnLst>
                                </p:cTn>
                              </p:par>
                              <p:par>
                                <p:cTn id="113" presetID="8" presetClass="emph" presetSubtype="0" fill="hold" grpId="1" nodeType="withEffect">
                                  <p:stCondLst>
                                    <p:cond delay="0"/>
                                  </p:stCondLst>
                                  <p:childTnLst>
                                    <p:animRot by="21600000">
                                      <p:cBhvr>
                                        <p:cTn id="114" dur="2000" fill="hold"/>
                                        <p:tgtEl>
                                          <p:spTgt spid="75810"/>
                                        </p:tgtEl>
                                        <p:attrNameLst>
                                          <p:attrName>r</p:attrName>
                                        </p:attrNameLst>
                                      </p:cBhvr>
                                    </p:animRot>
                                  </p:childTnLst>
                                </p:cTn>
                              </p:par>
                              <p:par>
                                <p:cTn id="115" presetID="21" presetClass="emph" presetSubtype="0" fill="hold" grpId="2" nodeType="withEffect">
                                  <p:stCondLst>
                                    <p:cond delay="0"/>
                                  </p:stCondLst>
                                  <p:childTnLst>
                                    <p:animClr clrSpc="hsl" dir="cw">
                                      <p:cBhvr override="childStyle">
                                        <p:cTn id="116" dur="500" fill="hold"/>
                                        <p:tgtEl>
                                          <p:spTgt spid="75801"/>
                                        </p:tgtEl>
                                        <p:attrNameLst>
                                          <p:attrName>style.color</p:attrName>
                                        </p:attrNameLst>
                                      </p:cBhvr>
                                      <p:by>
                                        <p:hsl h="7200000" s="0" l="0"/>
                                      </p:by>
                                    </p:animClr>
                                    <p:animClr clrSpc="hsl" dir="cw">
                                      <p:cBhvr>
                                        <p:cTn id="117" dur="500" fill="hold"/>
                                        <p:tgtEl>
                                          <p:spTgt spid="75801"/>
                                        </p:tgtEl>
                                        <p:attrNameLst>
                                          <p:attrName>fillcolor</p:attrName>
                                        </p:attrNameLst>
                                      </p:cBhvr>
                                      <p:by>
                                        <p:hsl h="7200000" s="0" l="0"/>
                                      </p:by>
                                    </p:animClr>
                                    <p:animClr clrSpc="hsl" dir="cw">
                                      <p:cBhvr>
                                        <p:cTn id="118" dur="500" fill="hold"/>
                                        <p:tgtEl>
                                          <p:spTgt spid="75801"/>
                                        </p:tgtEl>
                                        <p:attrNameLst>
                                          <p:attrName>stroke.color</p:attrName>
                                        </p:attrNameLst>
                                      </p:cBhvr>
                                      <p:by>
                                        <p:hsl h="7200000" s="0" l="0"/>
                                      </p:by>
                                    </p:animClr>
                                    <p:set>
                                      <p:cBhvr>
                                        <p:cTn id="119" dur="500" fill="hold"/>
                                        <p:tgtEl>
                                          <p:spTgt spid="75801"/>
                                        </p:tgtEl>
                                        <p:attrNameLst>
                                          <p:attrName>fill.type</p:attrName>
                                        </p:attrNameLst>
                                      </p:cBhvr>
                                      <p:to>
                                        <p:strVal val="solid"/>
                                      </p:to>
                                    </p:set>
                                  </p:childTnLst>
                                </p:cTn>
                              </p:par>
                              <p:par>
                                <p:cTn id="120" presetID="21" presetClass="emph" presetSubtype="0" fill="hold" grpId="2" nodeType="withEffect">
                                  <p:stCondLst>
                                    <p:cond delay="0"/>
                                  </p:stCondLst>
                                  <p:childTnLst>
                                    <p:animClr clrSpc="hsl" dir="cw">
                                      <p:cBhvr override="childStyle">
                                        <p:cTn id="121" dur="500" fill="hold"/>
                                        <p:tgtEl>
                                          <p:spTgt spid="75802"/>
                                        </p:tgtEl>
                                        <p:attrNameLst>
                                          <p:attrName>style.color</p:attrName>
                                        </p:attrNameLst>
                                      </p:cBhvr>
                                      <p:by>
                                        <p:hsl h="7200000" s="0" l="0"/>
                                      </p:by>
                                    </p:animClr>
                                    <p:animClr clrSpc="hsl" dir="cw">
                                      <p:cBhvr>
                                        <p:cTn id="122" dur="500" fill="hold"/>
                                        <p:tgtEl>
                                          <p:spTgt spid="75802"/>
                                        </p:tgtEl>
                                        <p:attrNameLst>
                                          <p:attrName>fillcolor</p:attrName>
                                        </p:attrNameLst>
                                      </p:cBhvr>
                                      <p:by>
                                        <p:hsl h="7200000" s="0" l="0"/>
                                      </p:by>
                                    </p:animClr>
                                    <p:animClr clrSpc="hsl" dir="cw">
                                      <p:cBhvr>
                                        <p:cTn id="123" dur="500" fill="hold"/>
                                        <p:tgtEl>
                                          <p:spTgt spid="75802"/>
                                        </p:tgtEl>
                                        <p:attrNameLst>
                                          <p:attrName>stroke.color</p:attrName>
                                        </p:attrNameLst>
                                      </p:cBhvr>
                                      <p:by>
                                        <p:hsl h="7200000" s="0" l="0"/>
                                      </p:by>
                                    </p:animClr>
                                    <p:set>
                                      <p:cBhvr>
                                        <p:cTn id="124" dur="500" fill="hold"/>
                                        <p:tgtEl>
                                          <p:spTgt spid="75802"/>
                                        </p:tgtEl>
                                        <p:attrNameLst>
                                          <p:attrName>fill.type</p:attrName>
                                        </p:attrNameLst>
                                      </p:cBhvr>
                                      <p:to>
                                        <p:strVal val="solid"/>
                                      </p:to>
                                    </p:set>
                                  </p:childTnLst>
                                </p:cTn>
                              </p:par>
                              <p:par>
                                <p:cTn id="125" presetID="21" presetClass="emph" presetSubtype="0" fill="hold" grpId="2" nodeType="withEffect">
                                  <p:stCondLst>
                                    <p:cond delay="0"/>
                                  </p:stCondLst>
                                  <p:childTnLst>
                                    <p:animClr clrSpc="hsl" dir="cw">
                                      <p:cBhvr override="childStyle">
                                        <p:cTn id="126" dur="500" fill="hold"/>
                                        <p:tgtEl>
                                          <p:spTgt spid="75806"/>
                                        </p:tgtEl>
                                        <p:attrNameLst>
                                          <p:attrName>style.color</p:attrName>
                                        </p:attrNameLst>
                                      </p:cBhvr>
                                      <p:by>
                                        <p:hsl h="7200000" s="0" l="0"/>
                                      </p:by>
                                    </p:animClr>
                                    <p:animClr clrSpc="hsl" dir="cw">
                                      <p:cBhvr>
                                        <p:cTn id="127" dur="500" fill="hold"/>
                                        <p:tgtEl>
                                          <p:spTgt spid="75806"/>
                                        </p:tgtEl>
                                        <p:attrNameLst>
                                          <p:attrName>fillcolor</p:attrName>
                                        </p:attrNameLst>
                                      </p:cBhvr>
                                      <p:by>
                                        <p:hsl h="7200000" s="0" l="0"/>
                                      </p:by>
                                    </p:animClr>
                                    <p:animClr clrSpc="hsl" dir="cw">
                                      <p:cBhvr>
                                        <p:cTn id="128" dur="500" fill="hold"/>
                                        <p:tgtEl>
                                          <p:spTgt spid="75806"/>
                                        </p:tgtEl>
                                        <p:attrNameLst>
                                          <p:attrName>stroke.color</p:attrName>
                                        </p:attrNameLst>
                                      </p:cBhvr>
                                      <p:by>
                                        <p:hsl h="7200000" s="0" l="0"/>
                                      </p:by>
                                    </p:animClr>
                                    <p:set>
                                      <p:cBhvr>
                                        <p:cTn id="129" dur="500" fill="hold"/>
                                        <p:tgtEl>
                                          <p:spTgt spid="75806"/>
                                        </p:tgtEl>
                                        <p:attrNameLst>
                                          <p:attrName>fill.type</p:attrName>
                                        </p:attrNameLst>
                                      </p:cBhvr>
                                      <p:to>
                                        <p:strVal val="solid"/>
                                      </p:to>
                                    </p:set>
                                  </p:childTnLst>
                                </p:cTn>
                              </p:par>
                              <p:par>
                                <p:cTn id="130" presetID="21" presetClass="emph" presetSubtype="0" fill="hold" grpId="2" nodeType="withEffect">
                                  <p:stCondLst>
                                    <p:cond delay="0"/>
                                  </p:stCondLst>
                                  <p:childTnLst>
                                    <p:animClr clrSpc="hsl" dir="cw">
                                      <p:cBhvr override="childStyle">
                                        <p:cTn id="131" dur="500" fill="hold"/>
                                        <p:tgtEl>
                                          <p:spTgt spid="75810"/>
                                        </p:tgtEl>
                                        <p:attrNameLst>
                                          <p:attrName>style.color</p:attrName>
                                        </p:attrNameLst>
                                      </p:cBhvr>
                                      <p:by>
                                        <p:hsl h="7200000" s="0" l="0"/>
                                      </p:by>
                                    </p:animClr>
                                    <p:animClr clrSpc="hsl" dir="cw">
                                      <p:cBhvr>
                                        <p:cTn id="132" dur="500" fill="hold"/>
                                        <p:tgtEl>
                                          <p:spTgt spid="75810"/>
                                        </p:tgtEl>
                                        <p:attrNameLst>
                                          <p:attrName>fillcolor</p:attrName>
                                        </p:attrNameLst>
                                      </p:cBhvr>
                                      <p:by>
                                        <p:hsl h="7200000" s="0" l="0"/>
                                      </p:by>
                                    </p:animClr>
                                    <p:animClr clrSpc="hsl" dir="cw">
                                      <p:cBhvr>
                                        <p:cTn id="133" dur="500" fill="hold"/>
                                        <p:tgtEl>
                                          <p:spTgt spid="75810"/>
                                        </p:tgtEl>
                                        <p:attrNameLst>
                                          <p:attrName>stroke.color</p:attrName>
                                        </p:attrNameLst>
                                      </p:cBhvr>
                                      <p:by>
                                        <p:hsl h="7200000" s="0" l="0"/>
                                      </p:by>
                                    </p:animClr>
                                    <p:set>
                                      <p:cBhvr>
                                        <p:cTn id="134" dur="500" fill="hold"/>
                                        <p:tgtEl>
                                          <p:spTgt spid="75810"/>
                                        </p:tgtEl>
                                        <p:attrNameLst>
                                          <p:attrName>fill.type</p:attrName>
                                        </p:attrNameLst>
                                      </p:cBhvr>
                                      <p:to>
                                        <p:strVal val="solid"/>
                                      </p:to>
                                    </p:set>
                                  </p:childTnLst>
                                </p:cTn>
                              </p:par>
                              <p:par>
                                <p:cTn id="135" presetID="1" presetClass="exit" presetSubtype="0" fill="hold" grpId="1" nodeType="withEffect">
                                  <p:stCondLst>
                                    <p:cond delay="0"/>
                                  </p:stCondLst>
                                  <p:childTnLst>
                                    <p:set>
                                      <p:cBhvr>
                                        <p:cTn id="136" dur="1" fill="hold">
                                          <p:stCondLst>
                                            <p:cond delay="0"/>
                                          </p:stCondLst>
                                        </p:cTn>
                                        <p:tgtEl>
                                          <p:spTgt spid="75860"/>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75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nimBg="1"/>
      <p:bldP spid="75800" grpId="0" animBg="1"/>
      <p:bldP spid="75801" grpId="0" animBg="1"/>
      <p:bldP spid="75801" grpId="1" animBg="1"/>
      <p:bldP spid="75801" grpId="2" animBg="1"/>
      <p:bldP spid="75802" grpId="0" animBg="1"/>
      <p:bldP spid="75802" grpId="1" animBg="1"/>
      <p:bldP spid="75802" grpId="2" animBg="1"/>
      <p:bldP spid="75803" grpId="0" animBg="1"/>
      <p:bldP spid="75804" grpId="0" animBg="1"/>
      <p:bldP spid="75805" grpId="0" animBg="1"/>
      <p:bldP spid="75806" grpId="0" animBg="1"/>
      <p:bldP spid="75806" grpId="1" animBg="1"/>
      <p:bldP spid="75806" grpId="2" animBg="1"/>
      <p:bldP spid="75807" grpId="0" animBg="1"/>
      <p:bldP spid="75810" grpId="0" animBg="1"/>
      <p:bldP spid="75810" grpId="1" animBg="1"/>
      <p:bldP spid="75810" grpId="2" animBg="1"/>
      <p:bldP spid="75830" grpId="0" animBg="1"/>
      <p:bldP spid="75831" grpId="0" animBg="1"/>
      <p:bldP spid="75832" grpId="0" animBg="1"/>
      <p:bldP spid="75833" grpId="0" animBg="1"/>
      <p:bldP spid="75834" grpId="0" animBg="1"/>
      <p:bldP spid="75835" grpId="0" animBg="1"/>
      <p:bldP spid="75836" grpId="0" animBg="1"/>
      <p:bldP spid="75837" grpId="0" animBg="1"/>
      <p:bldP spid="75838" grpId="0" animBg="1"/>
      <p:bldP spid="75840" grpId="0" animBg="1"/>
      <p:bldP spid="75841" grpId="0" animBg="1"/>
      <p:bldP spid="75844" grpId="0"/>
      <p:bldP spid="75846" grpId="0"/>
      <p:bldP spid="75847" grpId="0"/>
      <p:bldP spid="75848" grpId="0"/>
      <p:bldP spid="75849" grpId="0"/>
      <p:bldP spid="75850" grpId="0"/>
      <p:bldP spid="75851" grpId="0"/>
      <p:bldP spid="75852" grpId="0"/>
      <p:bldP spid="75853" grpId="0"/>
      <p:bldP spid="75854" grpId="0"/>
      <p:bldP spid="75857" grpId="0"/>
      <p:bldP spid="75857" grpId="1"/>
      <p:bldP spid="75859" grpId="0"/>
      <p:bldP spid="75859" grpId="1"/>
      <p:bldP spid="75860" grpId="0"/>
      <p:bldP spid="75860" grpId="1"/>
      <p:bldP spid="7586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319590924"/>
              </p:ext>
            </p:extLst>
          </p:nvPr>
        </p:nvGraphicFramePr>
        <p:xfrm>
          <a:off x="539750" y="1341438"/>
          <a:ext cx="7993908" cy="5233454"/>
        </p:xfrm>
        <a:graphic>
          <a:graphicData uri="http://schemas.openxmlformats.org/drawingml/2006/table">
            <a:tbl>
              <a:tblPr firstRow="1" bandRow="1">
                <a:tableStyleId>{5C22544A-7EE6-4342-B048-85BDC9FD1C3A}</a:tableStyleId>
              </a:tblPr>
              <a:tblGrid>
                <a:gridCol w="3996954">
                  <a:extLst>
                    <a:ext uri="{9D8B030D-6E8A-4147-A177-3AD203B41FA5}">
                      <a16:colId xmlns:a16="http://schemas.microsoft.com/office/drawing/2014/main" val="20000"/>
                    </a:ext>
                  </a:extLst>
                </a:gridCol>
                <a:gridCol w="3996954">
                  <a:extLst>
                    <a:ext uri="{9D8B030D-6E8A-4147-A177-3AD203B41FA5}">
                      <a16:colId xmlns:a16="http://schemas.microsoft.com/office/drawing/2014/main" val="20001"/>
                    </a:ext>
                  </a:extLst>
                </a:gridCol>
              </a:tblGrid>
              <a:tr h="513607">
                <a:tc>
                  <a:txBody>
                    <a:bodyPr/>
                    <a:lstStyle/>
                    <a:p>
                      <a:pPr marL="0" marR="0" algn="ctr">
                        <a:lnSpc>
                          <a:spcPct val="115000"/>
                        </a:lnSpc>
                        <a:spcBef>
                          <a:spcPts val="0"/>
                        </a:spcBef>
                        <a:spcAft>
                          <a:spcPts val="600"/>
                        </a:spcAft>
                        <a:tabLst>
                          <a:tab pos="2038350" algn="l"/>
                        </a:tabLst>
                      </a:pPr>
                      <a:r>
                        <a:rPr lang="en-US" sz="2400" b="1" dirty="0">
                          <a:latin typeface="Times New Roman"/>
                          <a:ea typeface="Calibri"/>
                          <a:cs typeface="Times New Roman"/>
                        </a:rPr>
                        <a:t>Algorithm</a:t>
                      </a:r>
                      <a:endParaRPr lang="en-US" sz="2400" dirty="0">
                        <a:latin typeface="Calibri"/>
                        <a:ea typeface="Calibri"/>
                        <a:cs typeface="Times New Roman"/>
                      </a:endParaRPr>
                    </a:p>
                  </a:txBody>
                  <a:tcPr marL="64992" marR="64992" marT="0" marB="0"/>
                </a:tc>
                <a:tc>
                  <a:txBody>
                    <a:bodyPr/>
                    <a:lstStyle/>
                    <a:p>
                      <a:pPr marL="0" marR="0" algn="ctr">
                        <a:lnSpc>
                          <a:spcPct val="115000"/>
                        </a:lnSpc>
                        <a:spcBef>
                          <a:spcPts val="0"/>
                        </a:spcBef>
                        <a:spcAft>
                          <a:spcPts val="600"/>
                        </a:spcAft>
                        <a:tabLst>
                          <a:tab pos="2038350" algn="l"/>
                        </a:tabLst>
                      </a:pPr>
                      <a:r>
                        <a:rPr lang="en-US" sz="2400" b="1" dirty="0">
                          <a:latin typeface="Times New Roman"/>
                          <a:ea typeface="Calibri"/>
                          <a:cs typeface="Times New Roman"/>
                        </a:rPr>
                        <a:t>Accuracy</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0"/>
                  </a:ext>
                </a:extLst>
              </a:tr>
              <a:tr h="513607">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Selectional Restrictions</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44% on Brown Corpus</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1"/>
                  </a:ext>
                </a:extLst>
              </a:tr>
              <a:tr h="978542">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Lesk’s algorithm</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50-60% on short samples of </a:t>
                      </a:r>
                      <a:r>
                        <a:rPr lang="en-US" sz="2400" i="1" dirty="0">
                          <a:latin typeface="Times New Roman"/>
                          <a:ea typeface="Calibri"/>
                          <a:cs typeface="Times New Roman"/>
                        </a:rPr>
                        <a:t>“Pride and Prejudice” </a:t>
                      </a:r>
                      <a:r>
                        <a:rPr lang="en-US" sz="2400" dirty="0">
                          <a:latin typeface="Times New Roman"/>
                          <a:ea typeface="Calibri"/>
                          <a:cs typeface="Times New Roman"/>
                        </a:rPr>
                        <a:t>and some “</a:t>
                      </a:r>
                      <a:r>
                        <a:rPr lang="en-US" sz="2400" i="1" dirty="0">
                          <a:latin typeface="Times New Roman"/>
                          <a:ea typeface="Calibri"/>
                          <a:cs typeface="Times New Roman"/>
                        </a:rPr>
                        <a:t>news stories”.</a:t>
                      </a:r>
                      <a:r>
                        <a:rPr lang="en-US" sz="2400" dirty="0">
                          <a:latin typeface="Times New Roman"/>
                          <a:ea typeface="Calibri"/>
                          <a:cs typeface="Times New Roman"/>
                        </a:rPr>
                        <a:t>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2"/>
                  </a:ext>
                </a:extLst>
              </a:tr>
              <a:tr h="513607">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conceptual density</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54% on Brown corpus.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3"/>
                  </a:ext>
                </a:extLst>
              </a:tr>
              <a:tr h="645318">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WSD using Random Walk Algorithms</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54% accuracy on SEMCOR corpus which has a baseline accuracy of 37%.</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4"/>
                  </a:ext>
                </a:extLst>
              </a:tr>
              <a:tr h="645318">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Walker’s algorithm</a:t>
                      </a:r>
                      <a:endParaRPr lang="en-US" sz="2400" dirty="0">
                        <a:latin typeface="Calibri"/>
                        <a:ea typeface="Calibri"/>
                        <a:cs typeface="Times New Roman"/>
                      </a:endParaRPr>
                    </a:p>
                  </a:txBody>
                  <a:tcPr marL="64992" marR="64992" marT="0" marB="0"/>
                </a:tc>
                <a:tc>
                  <a:txBody>
                    <a:bodyPr/>
                    <a:lstStyle/>
                    <a:p>
                      <a:pPr marL="0" marR="0" algn="just">
                        <a:lnSpc>
                          <a:spcPct val="115000"/>
                        </a:lnSpc>
                        <a:spcBef>
                          <a:spcPts val="0"/>
                        </a:spcBef>
                        <a:spcAft>
                          <a:spcPts val="600"/>
                        </a:spcAft>
                        <a:tabLst>
                          <a:tab pos="2038350" algn="l"/>
                        </a:tabLst>
                      </a:pPr>
                      <a:r>
                        <a:rPr lang="en-US" sz="2400" dirty="0">
                          <a:latin typeface="Times New Roman"/>
                          <a:ea typeface="Calibri"/>
                          <a:cs typeface="Times New Roman"/>
                        </a:rPr>
                        <a:t>50% when tested on 10 highly polysemous English words. </a:t>
                      </a:r>
                      <a:endParaRPr lang="en-US" sz="2400" dirty="0">
                        <a:latin typeface="Calibri"/>
                        <a:ea typeface="Calibri"/>
                        <a:cs typeface="Times New Roman"/>
                      </a:endParaRPr>
                    </a:p>
                  </a:txBody>
                  <a:tcPr marL="64992" marR="64992" marT="0" marB="0"/>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pPr eaLnBrk="1" fontAlgn="auto" hangingPunct="1">
              <a:spcAft>
                <a:spcPts val="0"/>
              </a:spcAft>
              <a:defRPr/>
            </a:pPr>
            <a:r>
              <a:rPr lang="en-US" sz="4000" b="1" dirty="0"/>
              <a:t>KB Approaches – Comparisons</a:t>
            </a:r>
          </a:p>
        </p:txBody>
      </p:sp>
      <p:sp>
        <p:nvSpPr>
          <p:cNvPr id="3" name="Date Placeholder 2"/>
          <p:cNvSpPr>
            <a:spLocks noGrp="1"/>
          </p:cNvSpPr>
          <p:nvPr>
            <p:ph type="dt" sz="half" idx="11"/>
          </p:nvPr>
        </p:nvSpPr>
        <p:spPr/>
        <p:txBody>
          <a:bodyPr/>
          <a:lstStyle/>
          <a:p>
            <a:fld id="{650413A5-5F33-42BE-B7DD-81874D3DD485}" type="datetime1">
              <a:rPr lang="ru-RU" smtClean="0"/>
              <a:t>13.12.2019</a:t>
            </a:fld>
            <a:endParaRPr lang="ru-RU"/>
          </a:p>
        </p:txBody>
      </p:sp>
      <p:sp>
        <p:nvSpPr>
          <p:cNvPr id="25603" name="Slide Number Placeholder 3"/>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9EFDBC-6E78-43D8-8622-8D2B3A769A8A}" type="slidenum">
              <a:rPr lang="en-US" altLang="en-US">
                <a:solidFill>
                  <a:srgbClr val="FFFFFF"/>
                </a:solidFill>
                <a:latin typeface="Century Schoolbook" panose="02040604050505020304" pitchFamily="18" charset="0"/>
              </a:rPr>
              <a:pPr eaLnBrk="1" hangingPunct="1"/>
              <a:t>54</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21242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Content Placeholder 6"/>
          <p:cNvSpPr>
            <a:spLocks noGrp="1"/>
          </p:cNvSpPr>
          <p:nvPr>
            <p:ph sz="quarter" idx="10"/>
          </p:nvPr>
        </p:nvSpPr>
        <p:spPr/>
        <p:txBody>
          <a:bodyPr>
            <a:normAutofit lnSpcReduction="10000"/>
          </a:bodyPr>
          <a:lstStyle/>
          <a:p>
            <a:pPr eaLnBrk="1" hangingPunct="1"/>
            <a:r>
              <a:rPr lang="ru-RU" altLang="en-US" sz="2000" dirty="0">
                <a:latin typeface="Times New Roman" panose="02020603050405020304" pitchFamily="18" charset="0"/>
                <a:cs typeface="Times New Roman" panose="02020603050405020304" pitchFamily="18" charset="0"/>
              </a:rPr>
              <a:t>Недостатки</a:t>
            </a:r>
            <a:r>
              <a:rPr lang="en-US" altLang="en-US" sz="2000" dirty="0">
                <a:latin typeface="Times New Roman" panose="02020603050405020304" pitchFamily="18" charset="0"/>
                <a:cs typeface="Times New Roman" panose="02020603050405020304" pitchFamily="18" charset="0"/>
              </a:rPr>
              <a:t> </a:t>
            </a:r>
            <a:r>
              <a:rPr lang="ru-RU" altLang="en-US" sz="2000" dirty="0">
                <a:latin typeface="Times New Roman" panose="02020603050405020304" pitchFamily="18" charset="0"/>
                <a:cs typeface="Times New Roman" panose="02020603050405020304" pitchFamily="18" charset="0"/>
              </a:rPr>
              <a:t>методов </a:t>
            </a:r>
            <a:r>
              <a:rPr lang="en-US" altLang="en-US" sz="2000" dirty="0">
                <a:latin typeface="Times New Roman" panose="02020603050405020304" pitchFamily="18" charset="0"/>
                <a:cs typeface="Times New Roman" panose="02020603050405020304" pitchFamily="18" charset="0"/>
              </a:rPr>
              <a:t>WSD</a:t>
            </a:r>
            <a:r>
              <a:rPr lang="ru-RU" altLang="en-US" sz="2000" dirty="0">
                <a:latin typeface="Times New Roman" panose="02020603050405020304" pitchFamily="18" charset="0"/>
                <a:cs typeface="Times New Roman" panose="02020603050405020304" pitchFamily="18" charset="0"/>
              </a:rPr>
              <a:t>, основанных на ограничениях:</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необходимы базы знаний с высокой степенью подробности</a:t>
            </a:r>
            <a:r>
              <a:rPr lang="en-US" altLang="en-US" sz="2000" dirty="0">
                <a:latin typeface="Times New Roman" panose="02020603050405020304" pitchFamily="18" charset="0"/>
                <a:cs typeface="Times New Roman" panose="02020603050405020304" pitchFamily="18" charset="0"/>
              </a:rPr>
              <a:t>.</a:t>
            </a:r>
          </a:p>
          <a:p>
            <a:pPr eaLnBrk="1" hangingPunct="1"/>
            <a:r>
              <a:rPr lang="ru-RU" altLang="en-US" sz="2000" dirty="0">
                <a:latin typeface="Times New Roman" panose="02020603050405020304" pitchFamily="18" charset="0"/>
                <a:cs typeface="Times New Roman" panose="02020603050405020304" pitchFamily="18" charset="0"/>
              </a:rPr>
              <a:t>Недостатки методов, основанных на пересечении признаков:</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Определения в словарях краткие;</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определения в словарях почти никогда не учитывают контекстные признаки</a:t>
            </a:r>
            <a:r>
              <a:rPr lang="en-US" altLang="en-US" sz="2000" dirty="0">
                <a:latin typeface="Times New Roman" panose="02020603050405020304" pitchFamily="18" charset="0"/>
                <a:cs typeface="Times New Roman" panose="02020603050405020304" pitchFamily="18" charset="0"/>
              </a:rPr>
              <a:t> (e.g. </a:t>
            </a:r>
            <a:r>
              <a:rPr lang="en-US" altLang="en-US" sz="2000" dirty="0" err="1">
                <a:latin typeface="Times New Roman" panose="02020603050405020304" pitchFamily="18" charset="0"/>
                <a:cs typeface="Times New Roman" panose="02020603050405020304" pitchFamily="18" charset="0"/>
              </a:rPr>
              <a:t>selectional</a:t>
            </a:r>
            <a:r>
              <a:rPr lang="en-US" altLang="en-US" sz="2000" dirty="0">
                <a:latin typeface="Times New Roman" panose="02020603050405020304" pitchFamily="18" charset="0"/>
                <a:cs typeface="Times New Roman" panose="02020603050405020304" pitchFamily="18" charset="0"/>
              </a:rPr>
              <a:t> preferences, kinds of prepositions, etc.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c</a:t>
            </a:r>
            <a:r>
              <a:rPr lang="en-US" altLang="en-US" sz="2000" b="1" i="1" dirty="0">
                <a:latin typeface="Times New Roman" panose="02020603050405020304" pitchFamily="18" charset="0"/>
                <a:cs typeface="Times New Roman" panose="02020603050405020304" pitchFamily="18" charset="0"/>
                <a:sym typeface="Wingdings" panose="05000000000000000000" pitchFamily="2" charset="2"/>
              </a:rPr>
              <a:t>igarette</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and </a:t>
            </a:r>
            <a:r>
              <a:rPr lang="en-US" altLang="en-US" sz="2000" b="1" i="1" dirty="0">
                <a:latin typeface="Times New Roman" panose="02020603050405020304" pitchFamily="18" charset="0"/>
                <a:cs typeface="Times New Roman" panose="02020603050405020304" pitchFamily="18" charset="0"/>
                <a:sym typeface="Wingdings" panose="05000000000000000000" pitchFamily="2" charset="2"/>
              </a:rPr>
              <a:t>ash</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 never co-occur in a dictionary</a:t>
            </a:r>
            <a:r>
              <a:rPr lang="en-US" altLang="en-US" sz="2000" dirty="0">
                <a:latin typeface="Times New Roman" panose="02020603050405020304" pitchFamily="18" charset="0"/>
                <a:cs typeface="Times New Roman" panose="02020603050405020304" pitchFamily="18" charset="0"/>
              </a:rPr>
              <a:t>)</a:t>
            </a:r>
            <a:r>
              <a:rPr lang="ru-RU" alt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проблема разреженных данных;</a:t>
            </a:r>
            <a:endParaRPr lang="en-US" altLang="en-US" sz="2000" dirty="0">
              <a:latin typeface="Times New Roman" panose="02020603050405020304" pitchFamily="18" charset="0"/>
              <a:cs typeface="Times New Roman" panose="02020603050405020304" pitchFamily="18" charset="0"/>
            </a:endParaRPr>
          </a:p>
          <a:p>
            <a:pPr lvl="1" eaLnBrk="1" hangingPunct="1"/>
            <a:r>
              <a:rPr lang="ru-RU" altLang="en-US" sz="2000" dirty="0">
                <a:latin typeface="Times New Roman" panose="02020603050405020304" pitchFamily="18" charset="0"/>
                <a:cs typeface="Times New Roman" panose="02020603050405020304" pitchFamily="18" charset="0"/>
              </a:rPr>
              <a:t>имена собственные не учитываются, а могут служить хорошими индикаторами для значения</a:t>
            </a:r>
            <a:r>
              <a:rPr lang="en-GB" altLang="en-US" sz="2000" dirty="0">
                <a:latin typeface="Times New Roman" panose="02020603050405020304" pitchFamily="18" charset="0"/>
                <a:cs typeface="Times New Roman" panose="02020603050405020304" pitchFamily="18" charset="0"/>
              </a:rPr>
              <a:t>.</a:t>
            </a:r>
          </a:p>
          <a:p>
            <a:pPr eaLnBrk="1" hangingPunct="1">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	E.g. </a:t>
            </a:r>
            <a:r>
              <a:rPr lang="en-US" altLang="en-US" sz="2000" b="1" dirty="0">
                <a:latin typeface="Times New Roman" panose="02020603050405020304" pitchFamily="18" charset="0"/>
                <a:cs typeface="Times New Roman" panose="02020603050405020304" pitchFamily="18" charset="0"/>
              </a:rPr>
              <a:t>“</a:t>
            </a:r>
            <a:r>
              <a:rPr lang="en-US" altLang="en-US" sz="2000" b="1" dirty="0" err="1">
                <a:latin typeface="Times New Roman" panose="02020603050405020304" pitchFamily="18" charset="0"/>
                <a:cs typeface="Times New Roman" panose="02020603050405020304" pitchFamily="18" charset="0"/>
              </a:rPr>
              <a:t>Sachin</a:t>
            </a:r>
            <a:r>
              <a:rPr lang="en-US" altLang="en-US" sz="2000" b="1" dirty="0">
                <a:latin typeface="Times New Roman" panose="02020603050405020304" pitchFamily="18" charset="0"/>
                <a:cs typeface="Times New Roman" panose="02020603050405020304" pitchFamily="18" charset="0"/>
              </a:rPr>
              <a:t> Tendulkar” </a:t>
            </a:r>
            <a:r>
              <a:rPr lang="en-US" altLang="en-US" sz="2000" dirty="0">
                <a:latin typeface="Times New Roman" panose="02020603050405020304" pitchFamily="18" charset="0"/>
                <a:cs typeface="Times New Roman" panose="02020603050405020304" pitchFamily="18" charset="0"/>
              </a:rPr>
              <a:t>will be a strong indicator of the category </a:t>
            </a:r>
            <a:r>
              <a:rPr lang="en-US" altLang="en-US" sz="2000" b="1" dirty="0">
                <a:latin typeface="Times New Roman" panose="02020603050405020304" pitchFamily="18" charset="0"/>
                <a:cs typeface="Times New Roman" panose="02020603050405020304" pitchFamily="18" charset="0"/>
              </a:rPr>
              <a:t>“sports”.</a:t>
            </a:r>
            <a:endParaRPr lang="ru-RU" altLang="en-US" sz="2000" b="1"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ru-RU" altLang="en-US" sz="2000" b="1" dirty="0">
                <a:latin typeface="Times New Roman" panose="02020603050405020304" pitchFamily="18" charset="0"/>
                <a:cs typeface="Times New Roman" panose="02020603050405020304" pitchFamily="18" charset="0"/>
              </a:rPr>
              <a:t>			</a:t>
            </a:r>
            <a:r>
              <a:rPr lang="en-US" altLang="en-US" sz="2000" b="1" i="1" dirty="0" err="1">
                <a:latin typeface="Times New Roman" panose="02020603050405020304" pitchFamily="18" charset="0"/>
                <a:cs typeface="Times New Roman" panose="02020603050405020304" pitchFamily="18" charset="0"/>
              </a:rPr>
              <a:t>Sachin</a:t>
            </a:r>
            <a:r>
              <a:rPr lang="en-US" altLang="en-US" sz="2000" b="1" i="1" dirty="0">
                <a:latin typeface="Times New Roman" panose="02020603050405020304" pitchFamily="18" charset="0"/>
                <a:cs typeface="Times New Roman" panose="02020603050405020304" pitchFamily="18" charset="0"/>
              </a:rPr>
              <a:t> Tendulkar </a:t>
            </a:r>
            <a:r>
              <a:rPr lang="en-US" altLang="en-US" sz="2000" i="1" dirty="0">
                <a:latin typeface="Times New Roman" panose="02020603050405020304" pitchFamily="18" charset="0"/>
                <a:cs typeface="Times New Roman" panose="02020603050405020304" pitchFamily="18" charset="0"/>
              </a:rPr>
              <a:t>plays </a:t>
            </a:r>
            <a:r>
              <a:rPr lang="en-US" altLang="en-US" sz="2000" b="1" i="1" dirty="0">
                <a:solidFill>
                  <a:srgbClr val="FF0000"/>
                </a:solidFill>
                <a:latin typeface="Times New Roman" panose="02020603050405020304" pitchFamily="18" charset="0"/>
                <a:cs typeface="Times New Roman" panose="02020603050405020304" pitchFamily="18" charset="0"/>
              </a:rPr>
              <a:t>cricket.</a:t>
            </a:r>
          </a:p>
          <a:p>
            <a:pPr eaLnBrk="1" hangingPunct="1"/>
            <a:endParaRPr lang="en-US" altLang="en-US" sz="1700" dirty="0"/>
          </a:p>
          <a:p>
            <a:pPr eaLnBrk="1" hangingPunct="1"/>
            <a:endParaRPr lang="en-US" altLang="en-US" dirty="0"/>
          </a:p>
        </p:txBody>
      </p:sp>
      <p:sp>
        <p:nvSpPr>
          <p:cNvPr id="2" name="Title 1"/>
          <p:cNvSpPr>
            <a:spLocks noGrp="1"/>
          </p:cNvSpPr>
          <p:nvPr>
            <p:ph type="title"/>
          </p:nvPr>
        </p:nvSpPr>
        <p:spPr/>
        <p:txBody>
          <a:bodyPr/>
          <a:lstStyle/>
          <a:p>
            <a:pPr eaLnBrk="1" fontAlgn="auto" hangingPunct="1">
              <a:spcAft>
                <a:spcPts val="0"/>
              </a:spcAft>
              <a:defRPr/>
            </a:pPr>
            <a:r>
              <a:rPr lang="en-US" b="1" dirty="0"/>
              <a:t>KB Approaches –Conclusions</a:t>
            </a:r>
          </a:p>
        </p:txBody>
      </p:sp>
      <p:sp>
        <p:nvSpPr>
          <p:cNvPr id="3" name="Date Placeholder 2"/>
          <p:cNvSpPr>
            <a:spLocks noGrp="1"/>
          </p:cNvSpPr>
          <p:nvPr>
            <p:ph type="dt" sz="half" idx="11"/>
          </p:nvPr>
        </p:nvSpPr>
        <p:spPr/>
        <p:txBody>
          <a:bodyPr/>
          <a:lstStyle/>
          <a:p>
            <a:fld id="{29C3CC0D-C422-432C-AFEE-1B0043DC1174}" type="datetime1">
              <a:rPr lang="ru-RU" smtClean="0"/>
              <a:t>13.12.2019</a:t>
            </a:fld>
            <a:endParaRPr lang="ru-RU"/>
          </a:p>
        </p:txBody>
      </p:sp>
      <p:sp>
        <p:nvSpPr>
          <p:cNvPr id="26627" name="Slide Number Placeholder 3"/>
          <p:cNvSpPr>
            <a:spLocks noGrp="1"/>
          </p:cNvSpPr>
          <p:nvPr>
            <p:ph type="sldNum" sz="quarter" idx="13"/>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075F06-475D-4735-AA34-89EDEE642768}" type="slidenum">
              <a:rPr lang="en-US" altLang="en-US">
                <a:solidFill>
                  <a:srgbClr val="FFFFFF"/>
                </a:solidFill>
                <a:latin typeface="Century Schoolbook" panose="02040604050505020304" pitchFamily="18" charset="0"/>
              </a:rPr>
              <a:pPr eaLnBrk="1" hangingPunct="1"/>
              <a:t>55</a:t>
            </a:fld>
            <a:endParaRPr lang="en-US" altLang="en-US">
              <a:solidFill>
                <a:srgbClr val="FFFFFF"/>
              </a:solidFill>
              <a:latin typeface="Century Schoolbook" panose="02040604050505020304" pitchFamily="18" charset="0"/>
            </a:endParaRPr>
          </a:p>
        </p:txBody>
      </p:sp>
    </p:spTree>
    <p:extLst>
      <p:ext uri="{BB962C8B-B14F-4D97-AF65-F5344CB8AC3E}">
        <p14:creationId xmlns:p14="http://schemas.microsoft.com/office/powerpoint/2010/main" val="2912769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DF575E-9EE1-49DB-BF4D-53BE17DF67C8}"/>
              </a:ext>
            </a:extLst>
          </p:cNvPr>
          <p:cNvSpPr>
            <a:spLocks noGrp="1"/>
          </p:cNvSpPr>
          <p:nvPr>
            <p:ph type="title"/>
          </p:nvPr>
        </p:nvSpPr>
        <p:spPr>
          <a:xfrm>
            <a:off x="628650" y="365126"/>
            <a:ext cx="7886700" cy="1325563"/>
          </a:xfrm>
        </p:spPr>
        <p:txBody>
          <a:bodyPr>
            <a:normAutofit/>
          </a:bodyPr>
          <a:lstStyle/>
          <a:p>
            <a:r>
              <a:rPr lang="ru-RU" sz="4000" dirty="0"/>
              <a:t>Источники данных</a:t>
            </a:r>
          </a:p>
        </p:txBody>
      </p:sp>
      <p:sp>
        <p:nvSpPr>
          <p:cNvPr id="3" name="Объект 2">
            <a:extLst>
              <a:ext uri="{FF2B5EF4-FFF2-40B4-BE49-F238E27FC236}">
                <a16:creationId xmlns:a16="http://schemas.microsoft.com/office/drawing/2014/main" id="{38BC6AA5-3BD5-4455-9FA7-A9E8E6B2581A}"/>
              </a:ext>
            </a:extLst>
          </p:cNvPr>
          <p:cNvSpPr>
            <a:spLocks noGrp="1"/>
          </p:cNvSpPr>
          <p:nvPr>
            <p:ph idx="1"/>
          </p:nvPr>
        </p:nvSpPr>
        <p:spPr>
          <a:xfrm>
            <a:off x="628650" y="1825625"/>
            <a:ext cx="7886700" cy="4351338"/>
          </a:xfrm>
        </p:spPr>
        <p:txBody>
          <a:bodyPr>
            <a:normAutofit fontScale="92500" lnSpcReduction="10000"/>
          </a:bodyPr>
          <a:lstStyle/>
          <a:p>
            <a:r>
              <a:rPr lang="ru-RU" dirty="0"/>
              <a:t>Словари </a:t>
            </a:r>
          </a:p>
          <a:p>
            <a:pPr lvl="1">
              <a:buFont typeface="Calibri" panose="020F0502020204030204" pitchFamily="34" charset="0"/>
              <a:buChar char="−"/>
            </a:pPr>
            <a:r>
              <a:rPr lang="ru-RU" dirty="0"/>
              <a:t>Краткие определения</a:t>
            </a:r>
          </a:p>
          <a:p>
            <a:pPr lvl="1">
              <a:buFont typeface="Calibri" panose="020F0502020204030204" pitchFamily="34" charset="0"/>
              <a:buChar char="−"/>
            </a:pPr>
            <a:r>
              <a:rPr lang="ru-RU" dirty="0"/>
              <a:t>Нет структуры</a:t>
            </a:r>
          </a:p>
          <a:p>
            <a:r>
              <a:rPr lang="ru-RU" dirty="0"/>
              <a:t>Тезаурусы (</a:t>
            </a:r>
            <a:r>
              <a:rPr lang="en-GB" dirty="0" err="1"/>
              <a:t>RuThes</a:t>
            </a:r>
            <a:r>
              <a:rPr lang="ru-RU" dirty="0"/>
              <a:t>, </a:t>
            </a:r>
            <a:r>
              <a:rPr lang="en-GB" dirty="0"/>
              <a:t>YARN</a:t>
            </a:r>
            <a:r>
              <a:rPr lang="ru-RU" dirty="0"/>
              <a:t>)</a:t>
            </a:r>
          </a:p>
          <a:p>
            <a:pPr lvl="1"/>
            <a:r>
              <a:rPr lang="ru-RU" dirty="0"/>
              <a:t>Иерархическая структура</a:t>
            </a:r>
          </a:p>
          <a:p>
            <a:pPr lvl="1"/>
            <a:r>
              <a:rPr lang="ru-RU" dirty="0"/>
              <a:t>Семантические отношения</a:t>
            </a:r>
          </a:p>
          <a:p>
            <a:r>
              <a:rPr lang="ru-RU" dirty="0"/>
              <a:t>Энциклопедии (Википедия)</a:t>
            </a:r>
            <a:r>
              <a:rPr lang="en-GB" dirty="0"/>
              <a:t>:</a:t>
            </a:r>
          </a:p>
          <a:p>
            <a:pPr lvl="1"/>
            <a:r>
              <a:rPr lang="ru-RU" dirty="0"/>
              <a:t>Структура категорий</a:t>
            </a:r>
          </a:p>
          <a:p>
            <a:pPr lvl="1"/>
            <a:r>
              <a:rPr lang="ru-RU" dirty="0"/>
              <a:t>Тексты статей</a:t>
            </a:r>
          </a:p>
        </p:txBody>
      </p:sp>
      <p:sp>
        <p:nvSpPr>
          <p:cNvPr id="4" name="Дата 3">
            <a:extLst>
              <a:ext uri="{FF2B5EF4-FFF2-40B4-BE49-F238E27FC236}">
                <a16:creationId xmlns:a16="http://schemas.microsoft.com/office/drawing/2014/main" id="{2CD5678E-8335-437B-87F0-A4C04727A9C7}"/>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4129212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59D0E1-78DE-4DFB-819D-C7F0268BCAE6}"/>
              </a:ext>
            </a:extLst>
          </p:cNvPr>
          <p:cNvSpPr>
            <a:spLocks noGrp="1"/>
          </p:cNvSpPr>
          <p:nvPr>
            <p:ph type="title"/>
          </p:nvPr>
        </p:nvSpPr>
        <p:spPr/>
        <p:txBody>
          <a:bodyPr/>
          <a:lstStyle/>
          <a:p>
            <a:r>
              <a:rPr lang="ru-RU" sz="4000" dirty="0"/>
              <a:t>Тезаурус </a:t>
            </a:r>
            <a:r>
              <a:rPr lang="en-GB" sz="4000" dirty="0"/>
              <a:t>vs.</a:t>
            </a:r>
            <a:r>
              <a:rPr lang="ru-RU" sz="4000" dirty="0"/>
              <a:t> Онлайн-энциклопедия</a:t>
            </a:r>
            <a:r>
              <a:rPr lang="ru-RU" dirty="0"/>
              <a:t> </a:t>
            </a:r>
          </a:p>
        </p:txBody>
      </p:sp>
      <p:graphicFrame>
        <p:nvGraphicFramePr>
          <p:cNvPr id="4" name="Объект 6">
            <a:extLst>
              <a:ext uri="{FF2B5EF4-FFF2-40B4-BE49-F238E27FC236}">
                <a16:creationId xmlns:a16="http://schemas.microsoft.com/office/drawing/2014/main" id="{19F0FE9B-FFE8-4D84-A85C-3285B775DC9F}"/>
              </a:ext>
            </a:extLst>
          </p:cNvPr>
          <p:cNvGraphicFramePr>
            <a:graphicFrameLocks/>
          </p:cNvGraphicFramePr>
          <p:nvPr/>
        </p:nvGraphicFramePr>
        <p:xfrm>
          <a:off x="496389" y="1864743"/>
          <a:ext cx="8151222" cy="2647935"/>
        </p:xfrm>
        <a:graphic>
          <a:graphicData uri="http://schemas.openxmlformats.org/drawingml/2006/table">
            <a:tbl>
              <a:tblPr firstRow="1" bandRow="1">
                <a:tableStyleId>{5C22544A-7EE6-4342-B048-85BDC9FD1C3A}</a:tableStyleId>
              </a:tblPr>
              <a:tblGrid>
                <a:gridCol w="4075611">
                  <a:extLst>
                    <a:ext uri="{9D8B030D-6E8A-4147-A177-3AD203B41FA5}">
                      <a16:colId xmlns:a16="http://schemas.microsoft.com/office/drawing/2014/main" val="3739607858"/>
                    </a:ext>
                  </a:extLst>
                </a:gridCol>
                <a:gridCol w="4075611">
                  <a:extLst>
                    <a:ext uri="{9D8B030D-6E8A-4147-A177-3AD203B41FA5}">
                      <a16:colId xmlns:a16="http://schemas.microsoft.com/office/drawing/2014/main" val="3341467489"/>
                    </a:ext>
                  </a:extLst>
                </a:gridCol>
              </a:tblGrid>
              <a:tr h="529587">
                <a:tc>
                  <a:txBody>
                    <a:bodyPr/>
                    <a:lstStyle/>
                    <a:p>
                      <a:pPr algn="ctr"/>
                      <a:r>
                        <a:rPr lang="ru-RU" sz="2400" dirty="0"/>
                        <a:t>Тезаурус</a:t>
                      </a:r>
                      <a:endParaRPr lang="en-GB" sz="2400" b="1" dirty="0"/>
                    </a:p>
                  </a:txBody>
                  <a:tcPr marL="62504" marR="62504" marT="34290" marB="34290" anchor="ctr"/>
                </a:tc>
                <a:tc>
                  <a:txBody>
                    <a:bodyPr/>
                    <a:lstStyle/>
                    <a:p>
                      <a:pPr algn="ctr"/>
                      <a:r>
                        <a:rPr lang="ru-RU" sz="2400" dirty="0"/>
                        <a:t>Энциклопедия</a:t>
                      </a:r>
                      <a:endParaRPr lang="en-GB" sz="1800" b="1" dirty="0"/>
                    </a:p>
                  </a:txBody>
                  <a:tcPr marL="62504" marR="62504" marT="34290" marB="34290" anchor="ctr"/>
                </a:tc>
                <a:extLst>
                  <a:ext uri="{0D108BD9-81ED-4DB2-BD59-A6C34878D82A}">
                    <a16:rowId xmlns:a16="http://schemas.microsoft.com/office/drawing/2014/main" val="1123142658"/>
                  </a:ext>
                </a:extLst>
              </a:tr>
              <a:tr h="529587">
                <a:tc>
                  <a:txBody>
                    <a:bodyPr/>
                    <a:lstStyle/>
                    <a:p>
                      <a:pPr marL="0" indent="0" algn="ctr" defTabSz="1071563"/>
                      <a:r>
                        <a:rPr lang="ru-RU" sz="2400" dirty="0"/>
                        <a:t>Таксономия </a:t>
                      </a:r>
                      <a:endParaRPr lang="en-GB" sz="2400" dirty="0"/>
                    </a:p>
                  </a:txBody>
                  <a:tcPr marL="62504" marR="62504" marT="34290" marB="34290" anchor="ctr"/>
                </a:tc>
                <a:tc>
                  <a:txBody>
                    <a:bodyPr/>
                    <a:lstStyle/>
                    <a:p>
                      <a:pPr algn="ctr"/>
                      <a:r>
                        <a:rPr lang="ru-RU" sz="2400" dirty="0"/>
                        <a:t>Категории </a:t>
                      </a:r>
                      <a:endParaRPr lang="en-GB" sz="2400" dirty="0"/>
                    </a:p>
                  </a:txBody>
                  <a:tcPr marL="62504" marR="62504" marT="34290" marB="34290" anchor="ctr"/>
                </a:tc>
                <a:extLst>
                  <a:ext uri="{0D108BD9-81ED-4DB2-BD59-A6C34878D82A}">
                    <a16:rowId xmlns:a16="http://schemas.microsoft.com/office/drawing/2014/main" val="616684235"/>
                  </a:ext>
                </a:extLst>
              </a:tr>
              <a:tr h="529587">
                <a:tc>
                  <a:txBody>
                    <a:bodyPr/>
                    <a:lstStyle/>
                    <a:p>
                      <a:pPr marL="0" indent="0" algn="ctr" defTabSz="1071563"/>
                      <a:r>
                        <a:rPr lang="ru-RU" sz="2400" dirty="0"/>
                        <a:t>Строгая иерархия</a:t>
                      </a:r>
                      <a:endParaRPr lang="en-GB" sz="2400" dirty="0"/>
                    </a:p>
                  </a:txBody>
                  <a:tcPr marL="62504" marR="62504" marT="34290" marB="34290" anchor="ctr"/>
                </a:tc>
                <a:tc>
                  <a:txBody>
                    <a:bodyPr/>
                    <a:lstStyle/>
                    <a:p>
                      <a:pPr algn="ctr"/>
                      <a:r>
                        <a:rPr lang="ru-RU" sz="2400" dirty="0"/>
                        <a:t>Нестрогая иерархия</a:t>
                      </a:r>
                      <a:endParaRPr lang="en-GB" sz="2400" dirty="0"/>
                    </a:p>
                  </a:txBody>
                  <a:tcPr marL="62504" marR="62504" marT="34290" marB="34290" anchor="ctr"/>
                </a:tc>
                <a:extLst>
                  <a:ext uri="{0D108BD9-81ED-4DB2-BD59-A6C34878D82A}">
                    <a16:rowId xmlns:a16="http://schemas.microsoft.com/office/drawing/2014/main" val="123786843"/>
                  </a:ext>
                </a:extLst>
              </a:tr>
              <a:tr h="529587">
                <a:tc>
                  <a:txBody>
                    <a:bodyPr/>
                    <a:lstStyle/>
                    <a:p>
                      <a:pPr marL="0" indent="0" algn="ctr" defTabSz="1071563"/>
                      <a:r>
                        <a:rPr lang="ru-RU" sz="2400" dirty="0" err="1"/>
                        <a:t>Синсеты</a:t>
                      </a:r>
                      <a:r>
                        <a:rPr lang="ru-RU" sz="2400" dirty="0"/>
                        <a:t> </a:t>
                      </a:r>
                      <a:endParaRPr lang="en-GB" sz="2400" dirty="0"/>
                    </a:p>
                  </a:txBody>
                  <a:tcPr marL="62504" marR="62504" marT="34290" marB="34290" anchor="ctr"/>
                </a:tc>
                <a:tc>
                  <a:txBody>
                    <a:bodyPr/>
                    <a:lstStyle/>
                    <a:p>
                      <a:pPr algn="ctr"/>
                      <a:r>
                        <a:rPr lang="ru-RU" sz="2400" dirty="0"/>
                        <a:t>Статьи </a:t>
                      </a:r>
                      <a:endParaRPr lang="en-GB" sz="2400" dirty="0"/>
                    </a:p>
                  </a:txBody>
                  <a:tcPr marL="62504" marR="62504" marT="34290" marB="34290" anchor="ctr"/>
                </a:tc>
                <a:extLst>
                  <a:ext uri="{0D108BD9-81ED-4DB2-BD59-A6C34878D82A}">
                    <a16:rowId xmlns:a16="http://schemas.microsoft.com/office/drawing/2014/main" val="4205128266"/>
                  </a:ext>
                </a:extLst>
              </a:tr>
              <a:tr h="529587">
                <a:tc>
                  <a:txBody>
                    <a:bodyPr/>
                    <a:lstStyle/>
                    <a:p>
                      <a:pPr marL="0" indent="0" algn="ctr" defTabSz="1071563"/>
                      <a:r>
                        <a:rPr lang="ru-RU" sz="2400" dirty="0"/>
                        <a:t>Нарицательные имена</a:t>
                      </a:r>
                      <a:endParaRPr lang="en-GB" sz="2400" dirty="0"/>
                    </a:p>
                  </a:txBody>
                  <a:tcPr marL="62504" marR="62504" marT="34290" marB="34290" anchor="ctr"/>
                </a:tc>
                <a:tc>
                  <a:txBody>
                    <a:bodyPr/>
                    <a:lstStyle/>
                    <a:p>
                      <a:pPr algn="ctr"/>
                      <a:r>
                        <a:rPr lang="ru-RU" sz="2400" dirty="0"/>
                        <a:t>Именованные сущности</a:t>
                      </a:r>
                      <a:endParaRPr lang="en-GB" sz="2400" dirty="0"/>
                    </a:p>
                  </a:txBody>
                  <a:tcPr marL="62504" marR="62504" marT="34290" marB="34290" anchor="ctr"/>
                </a:tc>
                <a:extLst>
                  <a:ext uri="{0D108BD9-81ED-4DB2-BD59-A6C34878D82A}">
                    <a16:rowId xmlns:a16="http://schemas.microsoft.com/office/drawing/2014/main" val="3693973615"/>
                  </a:ext>
                </a:extLst>
              </a:tr>
            </a:tbl>
          </a:graphicData>
        </a:graphic>
      </p:graphicFrame>
      <p:sp>
        <p:nvSpPr>
          <p:cNvPr id="7" name="Дата 6">
            <a:extLst>
              <a:ext uri="{FF2B5EF4-FFF2-40B4-BE49-F238E27FC236}">
                <a16:creationId xmlns:a16="http://schemas.microsoft.com/office/drawing/2014/main" id="{48FBFA7A-1D92-4C5D-B249-9CDD57670551}"/>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6858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A212D9-B2B8-4774-9612-024B6BB710E9}"/>
              </a:ext>
            </a:extLst>
          </p:cNvPr>
          <p:cNvSpPr>
            <a:spLocks noGrp="1"/>
          </p:cNvSpPr>
          <p:nvPr>
            <p:ph type="title"/>
          </p:nvPr>
        </p:nvSpPr>
        <p:spPr/>
        <p:txBody>
          <a:bodyPr/>
          <a:lstStyle/>
          <a:p>
            <a:r>
              <a:rPr lang="en-GB" dirty="0"/>
              <a:t>WordNet </a:t>
            </a:r>
            <a:r>
              <a:rPr lang="ru-RU" dirty="0"/>
              <a:t>как граф</a:t>
            </a:r>
            <a:endParaRPr lang="en-GB" dirty="0"/>
          </a:p>
        </p:txBody>
      </p:sp>
      <p:sp>
        <p:nvSpPr>
          <p:cNvPr id="3" name="Объект 2">
            <a:extLst>
              <a:ext uri="{FF2B5EF4-FFF2-40B4-BE49-F238E27FC236}">
                <a16:creationId xmlns:a16="http://schemas.microsoft.com/office/drawing/2014/main" id="{E4A91029-8CCE-4ECA-AB22-C5698E2BB077}"/>
              </a:ext>
            </a:extLst>
          </p:cNvPr>
          <p:cNvSpPr>
            <a:spLocks noGrp="1"/>
          </p:cNvSpPr>
          <p:nvPr>
            <p:ph idx="1"/>
          </p:nvPr>
        </p:nvSpPr>
        <p:spPr/>
        <p:txBody>
          <a:bodyPr/>
          <a:lstStyle/>
          <a:p>
            <a:r>
              <a:rPr lang="ru-RU" dirty="0"/>
              <a:t>Значения – узлы</a:t>
            </a:r>
          </a:p>
          <a:p>
            <a:r>
              <a:rPr lang="ru-RU" dirty="0"/>
              <a:t>Семантические отношения (</a:t>
            </a:r>
            <a:r>
              <a:rPr lang="ru-RU" dirty="0" err="1"/>
              <a:t>hypernymy</a:t>
            </a:r>
            <a:r>
              <a:rPr lang="ru-RU" dirty="0"/>
              <a:t>, </a:t>
            </a:r>
            <a:r>
              <a:rPr lang="ru-RU" dirty="0" err="1"/>
              <a:t>meronymy</a:t>
            </a:r>
            <a:r>
              <a:rPr lang="ru-RU" dirty="0"/>
              <a:t>) ребра</a:t>
            </a:r>
          </a:p>
          <a:p>
            <a:r>
              <a:rPr lang="ru-RU" dirty="0"/>
              <a:t>Есть одна условная вершина (узел </a:t>
            </a:r>
            <a:r>
              <a:rPr lang="en-GB" dirty="0"/>
              <a:t>entity)</a:t>
            </a:r>
          </a:p>
          <a:p>
            <a:r>
              <a:rPr lang="ru-RU" dirty="0"/>
              <a:t>Является деревом: все вершины связаны, нет циклических ссылок </a:t>
            </a:r>
          </a:p>
          <a:p>
            <a:endParaRPr lang="en-GB" dirty="0"/>
          </a:p>
        </p:txBody>
      </p:sp>
      <p:sp>
        <p:nvSpPr>
          <p:cNvPr id="4" name="Дата 3">
            <a:extLst>
              <a:ext uri="{FF2B5EF4-FFF2-40B4-BE49-F238E27FC236}">
                <a16:creationId xmlns:a16="http://schemas.microsoft.com/office/drawing/2014/main" id="{30C96806-474D-4101-8C5D-0C27E18F2B51}"/>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1046496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054405-0C56-4CBC-B2FD-97F51EDED616}"/>
              </a:ext>
            </a:extLst>
          </p:cNvPr>
          <p:cNvSpPr>
            <a:spLocks noGrp="1"/>
          </p:cNvSpPr>
          <p:nvPr>
            <p:ph type="title"/>
          </p:nvPr>
        </p:nvSpPr>
        <p:spPr/>
        <p:txBody>
          <a:bodyPr>
            <a:normAutofit/>
          </a:bodyPr>
          <a:lstStyle/>
          <a:p>
            <a:r>
              <a:rPr lang="en-GB" sz="4000" dirty="0"/>
              <a:t>WordNet </a:t>
            </a:r>
            <a:r>
              <a:rPr lang="ru-RU" sz="4000" dirty="0"/>
              <a:t>как граф</a:t>
            </a:r>
            <a:endParaRPr lang="en-GB" sz="4000" dirty="0"/>
          </a:p>
        </p:txBody>
      </p:sp>
      <p:pic>
        <p:nvPicPr>
          <p:cNvPr id="5" name="Объект 4">
            <a:extLst>
              <a:ext uri="{FF2B5EF4-FFF2-40B4-BE49-F238E27FC236}">
                <a16:creationId xmlns:a16="http://schemas.microsoft.com/office/drawing/2014/main" id="{02446EDC-85EB-4B85-BB2A-3025C8B0D5ED}"/>
              </a:ext>
            </a:extLst>
          </p:cNvPr>
          <p:cNvPicPr>
            <a:picLocks noGrp="1" noChangeAspect="1"/>
          </p:cNvPicPr>
          <p:nvPr>
            <p:ph idx="1"/>
          </p:nvPr>
        </p:nvPicPr>
        <p:blipFill>
          <a:blip r:embed="rId2"/>
          <a:stretch>
            <a:fillRect/>
          </a:stretch>
        </p:blipFill>
        <p:spPr>
          <a:xfrm>
            <a:off x="940526" y="1349829"/>
            <a:ext cx="6862353" cy="5006522"/>
          </a:xfrm>
          <a:prstGeom prst="rect">
            <a:avLst/>
          </a:prstGeom>
        </p:spPr>
      </p:pic>
      <p:sp>
        <p:nvSpPr>
          <p:cNvPr id="4" name="Дата 3">
            <a:extLst>
              <a:ext uri="{FF2B5EF4-FFF2-40B4-BE49-F238E27FC236}">
                <a16:creationId xmlns:a16="http://schemas.microsoft.com/office/drawing/2014/main" id="{5B6B5E2C-C03D-4E48-BA31-C6EF68CC92EF}"/>
              </a:ext>
            </a:extLst>
          </p:cNvPr>
          <p:cNvSpPr>
            <a:spLocks noGrp="1"/>
          </p:cNvSpPr>
          <p:nvPr>
            <p:ph type="dt" sz="half" idx="10"/>
          </p:nvPr>
        </p:nvSpPr>
        <p:spPr/>
        <p:txBody>
          <a:bodyPr/>
          <a:lstStyle/>
          <a:p>
            <a:r>
              <a:rPr lang="ru-RU"/>
              <a:t>08.02.2019</a:t>
            </a:r>
          </a:p>
        </p:txBody>
      </p:sp>
      <p:sp>
        <p:nvSpPr>
          <p:cNvPr id="6" name="TextBox 5">
            <a:extLst>
              <a:ext uri="{FF2B5EF4-FFF2-40B4-BE49-F238E27FC236}">
                <a16:creationId xmlns:a16="http://schemas.microsoft.com/office/drawing/2014/main" id="{FCF4C868-CE25-44C5-90D8-8B7696AA22FC}"/>
              </a:ext>
            </a:extLst>
          </p:cNvPr>
          <p:cNvSpPr txBox="1"/>
          <p:nvPr/>
        </p:nvSpPr>
        <p:spPr>
          <a:xfrm>
            <a:off x="3100251" y="6354248"/>
            <a:ext cx="2462982" cy="369332"/>
          </a:xfrm>
          <a:prstGeom prst="rect">
            <a:avLst/>
          </a:prstGeom>
          <a:noFill/>
        </p:spPr>
        <p:txBody>
          <a:bodyPr wrap="none" rtlCol="0">
            <a:spAutoFit/>
          </a:bodyPr>
          <a:lstStyle/>
          <a:p>
            <a:r>
              <a:rPr lang="en-GB" dirty="0">
                <a:solidFill>
                  <a:schemeClr val="bg1">
                    <a:lumMod val="65000"/>
                  </a:schemeClr>
                </a:solidFill>
              </a:rPr>
              <a:t>[Richardson et al., 1994]</a:t>
            </a:r>
          </a:p>
        </p:txBody>
      </p:sp>
    </p:spTree>
    <p:extLst>
      <p:ext uri="{BB962C8B-B14F-4D97-AF65-F5344CB8AC3E}">
        <p14:creationId xmlns:p14="http://schemas.microsoft.com/office/powerpoint/2010/main" val="311222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8025" y="1600200"/>
            <a:ext cx="8435975" cy="4525963"/>
          </a:xfrm>
        </p:spPr>
        <p:txBody>
          <a:bodyPr/>
          <a:lstStyle/>
          <a:p>
            <a:r>
              <a:rPr lang="ru-RU" dirty="0">
                <a:latin typeface="Times New Roman" panose="02020603050405020304" pitchFamily="18" charset="0"/>
                <a:cs typeface="Times New Roman" panose="02020603050405020304" pitchFamily="18" charset="0"/>
              </a:rPr>
              <a:t>Информационный поиск с учетом семантики</a:t>
            </a:r>
          </a:p>
          <a:p>
            <a:endParaRPr lang="ru-RU"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CFD7CD25-5C7B-4BCF-A837-109AD6050FDB}" type="datetime1">
              <a:rPr lang="ru-RU" smtClean="0"/>
              <a:t>13.12.2019</a:t>
            </a:fld>
            <a:endParaRPr lang="ru-RU"/>
          </a:p>
        </p:txBody>
      </p:sp>
      <p:sp>
        <p:nvSpPr>
          <p:cNvPr id="5" name="Slide Number Placeholder 4"/>
          <p:cNvSpPr>
            <a:spLocks noGrp="1"/>
          </p:cNvSpPr>
          <p:nvPr>
            <p:ph type="sldNum" sz="quarter" idx="13"/>
          </p:nvPr>
        </p:nvSpPr>
        <p:spPr>
          <a:xfrm>
            <a:off x="7010400" y="6356350"/>
            <a:ext cx="2133600" cy="365125"/>
          </a:xfrm>
        </p:spPr>
        <p:txBody>
          <a:bodyPr/>
          <a:lstStyle/>
          <a:p>
            <a:fld id="{F2A835A1-215F-43A1-8796-0F93B25450BF}" type="slidenum">
              <a:rPr lang="ru-RU" smtClean="0"/>
              <a:pPr/>
              <a:t>6</a:t>
            </a:fld>
            <a:endParaRPr lang="ru-RU"/>
          </a:p>
        </p:txBody>
      </p:sp>
      <p:sp>
        <p:nvSpPr>
          <p:cNvPr id="8" name="Footer Placeholder 7"/>
          <p:cNvSpPr>
            <a:spLocks noGrp="1"/>
          </p:cNvSpPr>
          <p:nvPr>
            <p:ph type="ftr" sz="quarter" idx="12"/>
          </p:nvPr>
        </p:nvSpPr>
        <p:spPr>
          <a:xfrm>
            <a:off x="2780496" y="6487409"/>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385192" y="109546"/>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dirty="0"/>
              <a:t>Применение</a:t>
            </a:r>
          </a:p>
        </p:txBody>
      </p:sp>
      <p:pic>
        <p:nvPicPr>
          <p:cNvPr id="3" name="Рисунок 2"/>
          <p:cNvPicPr>
            <a:picLocks noChangeAspect="1"/>
          </p:cNvPicPr>
          <p:nvPr/>
        </p:nvPicPr>
        <p:blipFill>
          <a:blip r:embed="rId2"/>
          <a:stretch>
            <a:fillRect/>
          </a:stretch>
        </p:blipFill>
        <p:spPr>
          <a:xfrm>
            <a:off x="427863" y="2295508"/>
            <a:ext cx="4670749" cy="3557364"/>
          </a:xfrm>
          <a:prstGeom prst="rect">
            <a:avLst/>
          </a:prstGeom>
        </p:spPr>
      </p:pic>
      <p:pic>
        <p:nvPicPr>
          <p:cNvPr id="16" name="Рисунок 15"/>
          <p:cNvPicPr>
            <a:picLocks noChangeAspect="1"/>
          </p:cNvPicPr>
          <p:nvPr/>
        </p:nvPicPr>
        <p:blipFill>
          <a:blip r:embed="rId3"/>
          <a:stretch>
            <a:fillRect/>
          </a:stretch>
        </p:blipFill>
        <p:spPr>
          <a:xfrm>
            <a:off x="4499992" y="2424958"/>
            <a:ext cx="4230400" cy="3403451"/>
          </a:xfrm>
          <a:prstGeom prst="rect">
            <a:avLst/>
          </a:prstGeom>
        </p:spPr>
      </p:pic>
      <p:pic>
        <p:nvPicPr>
          <p:cNvPr id="17" name="Рисунок 16"/>
          <p:cNvPicPr>
            <a:picLocks noChangeAspect="1"/>
          </p:cNvPicPr>
          <p:nvPr/>
        </p:nvPicPr>
        <p:blipFill>
          <a:blip r:embed="rId4"/>
          <a:stretch>
            <a:fillRect/>
          </a:stretch>
        </p:blipFill>
        <p:spPr>
          <a:xfrm>
            <a:off x="404806" y="2244022"/>
            <a:ext cx="4324350" cy="590550"/>
          </a:xfrm>
          <a:prstGeom prst="rect">
            <a:avLst/>
          </a:prstGeom>
        </p:spPr>
      </p:pic>
    </p:spTree>
    <p:extLst>
      <p:ext uri="{BB962C8B-B14F-4D97-AF65-F5344CB8AC3E}">
        <p14:creationId xmlns:p14="http://schemas.microsoft.com/office/powerpoint/2010/main" val="17667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19CE02-DB4D-436B-B047-F6415F3DDB67}"/>
              </a:ext>
            </a:extLst>
          </p:cNvPr>
          <p:cNvSpPr>
            <a:spLocks noGrp="1"/>
          </p:cNvSpPr>
          <p:nvPr>
            <p:ph type="title"/>
          </p:nvPr>
        </p:nvSpPr>
        <p:spPr/>
        <p:txBody>
          <a:bodyPr>
            <a:normAutofit/>
          </a:bodyPr>
          <a:lstStyle/>
          <a:p>
            <a:r>
              <a:rPr lang="ru-RU" sz="4000" dirty="0"/>
              <a:t>Википедия как граф</a:t>
            </a:r>
            <a:endParaRPr lang="en-GB" sz="4000" dirty="0"/>
          </a:p>
        </p:txBody>
      </p:sp>
      <p:sp>
        <p:nvSpPr>
          <p:cNvPr id="3" name="Объект 2">
            <a:extLst>
              <a:ext uri="{FF2B5EF4-FFF2-40B4-BE49-F238E27FC236}">
                <a16:creationId xmlns:a16="http://schemas.microsoft.com/office/drawing/2014/main" id="{1259C351-214C-44EE-8B33-43100414F26C}"/>
              </a:ext>
            </a:extLst>
          </p:cNvPr>
          <p:cNvSpPr>
            <a:spLocks noGrp="1"/>
          </p:cNvSpPr>
          <p:nvPr>
            <p:ph idx="1"/>
          </p:nvPr>
        </p:nvSpPr>
        <p:spPr/>
        <p:txBody>
          <a:bodyPr/>
          <a:lstStyle/>
          <a:p>
            <a:r>
              <a:rPr lang="ru-RU" dirty="0"/>
              <a:t>Категории – узлы</a:t>
            </a:r>
          </a:p>
          <a:p>
            <a:r>
              <a:rPr lang="ru-RU" dirty="0"/>
              <a:t>Отношения «входить в категорию» – ребра</a:t>
            </a:r>
          </a:p>
          <a:p>
            <a:r>
              <a:rPr lang="ru-RU" dirty="0"/>
              <a:t>Много специальных и </a:t>
            </a:r>
            <a:r>
              <a:rPr lang="ru-RU" dirty="0" err="1"/>
              <a:t>метакатегорий</a:t>
            </a:r>
            <a:endParaRPr lang="ru-RU" dirty="0"/>
          </a:p>
          <a:p>
            <a:r>
              <a:rPr lang="ru-RU" dirty="0"/>
              <a:t>Нет единой корневой категории</a:t>
            </a:r>
          </a:p>
          <a:p>
            <a:r>
              <a:rPr lang="ru-RU" dirty="0"/>
              <a:t>Содержит циклические ссылки</a:t>
            </a:r>
          </a:p>
          <a:p>
            <a:endParaRPr lang="en-GB" dirty="0"/>
          </a:p>
        </p:txBody>
      </p:sp>
      <p:sp>
        <p:nvSpPr>
          <p:cNvPr id="4" name="Дата 3">
            <a:extLst>
              <a:ext uri="{FF2B5EF4-FFF2-40B4-BE49-F238E27FC236}">
                <a16:creationId xmlns:a16="http://schemas.microsoft.com/office/drawing/2014/main" id="{EF4BBB41-F664-4B6D-A7B9-BC95350A0A76}"/>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609908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1D737D-C05D-491A-9607-8BA78367196B}"/>
              </a:ext>
            </a:extLst>
          </p:cNvPr>
          <p:cNvSpPr>
            <a:spLocks noGrp="1"/>
          </p:cNvSpPr>
          <p:nvPr>
            <p:ph type="title"/>
          </p:nvPr>
        </p:nvSpPr>
        <p:spPr/>
        <p:txBody>
          <a:bodyPr>
            <a:normAutofit/>
          </a:bodyPr>
          <a:lstStyle/>
          <a:p>
            <a:r>
              <a:rPr lang="ru-RU" sz="4000" dirty="0"/>
              <a:t>Википедия как граф</a:t>
            </a:r>
            <a:endParaRPr lang="en-GB" sz="4000" dirty="0"/>
          </a:p>
        </p:txBody>
      </p:sp>
      <p:sp>
        <p:nvSpPr>
          <p:cNvPr id="4" name="Дата 3">
            <a:extLst>
              <a:ext uri="{FF2B5EF4-FFF2-40B4-BE49-F238E27FC236}">
                <a16:creationId xmlns:a16="http://schemas.microsoft.com/office/drawing/2014/main" id="{5B6E9ED2-B9BE-49BC-BBFD-47C41D46F9F7}"/>
              </a:ext>
            </a:extLst>
          </p:cNvPr>
          <p:cNvSpPr>
            <a:spLocks noGrp="1"/>
          </p:cNvSpPr>
          <p:nvPr>
            <p:ph type="dt" sz="half" idx="10"/>
          </p:nvPr>
        </p:nvSpPr>
        <p:spPr/>
        <p:txBody>
          <a:bodyPr/>
          <a:lstStyle/>
          <a:p>
            <a:r>
              <a:rPr lang="ru-RU"/>
              <a:t>08.02.2019</a:t>
            </a:r>
          </a:p>
        </p:txBody>
      </p:sp>
      <p:pic>
        <p:nvPicPr>
          <p:cNvPr id="7" name="Рисунок 6" descr="Изображение выглядит как текст, карта&#10;&#10;Описание создано автоматически">
            <a:extLst>
              <a:ext uri="{FF2B5EF4-FFF2-40B4-BE49-F238E27FC236}">
                <a16:creationId xmlns:a16="http://schemas.microsoft.com/office/drawing/2014/main" id="{3EA76304-4904-46D9-BA74-86A2CEC56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3" y="1525032"/>
            <a:ext cx="8813074" cy="4469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81F375E-852A-4D8E-83CE-2393CADAF03C}"/>
              </a:ext>
            </a:extLst>
          </p:cNvPr>
          <p:cNvSpPr txBox="1"/>
          <p:nvPr/>
        </p:nvSpPr>
        <p:spPr>
          <a:xfrm>
            <a:off x="1657350" y="6308208"/>
            <a:ext cx="6720686" cy="276999"/>
          </a:xfrm>
          <a:prstGeom prst="rect">
            <a:avLst/>
          </a:prstGeom>
          <a:noFill/>
        </p:spPr>
        <p:txBody>
          <a:bodyPr wrap="none" rtlCol="0">
            <a:spAutoFit/>
          </a:bodyPr>
          <a:lstStyle/>
          <a:p>
            <a:r>
              <a:rPr lang="en-GB" sz="1200" dirty="0">
                <a:solidFill>
                  <a:schemeClr val="bg1">
                    <a:lumMod val="65000"/>
                  </a:schemeClr>
                </a:solidFill>
              </a:rPr>
              <a:t>By </a:t>
            </a:r>
            <a:r>
              <a:rPr lang="en-GB" sz="1200" dirty="0" err="1">
                <a:solidFill>
                  <a:schemeClr val="bg1">
                    <a:lumMod val="65000"/>
                  </a:schemeClr>
                </a:solidFill>
              </a:rPr>
              <a:t>Gurch</a:t>
            </a:r>
            <a:r>
              <a:rPr lang="en-GB" sz="1200" dirty="0">
                <a:solidFill>
                  <a:schemeClr val="bg1">
                    <a:lumMod val="65000"/>
                  </a:schemeClr>
                </a:solidFill>
              </a:rPr>
              <a:t> at English Wikipedia, CC BY 2.5, https://commons.wikimedia.org/w/index.php?curid=15974236</a:t>
            </a:r>
          </a:p>
        </p:txBody>
      </p:sp>
    </p:spTree>
    <p:extLst>
      <p:ext uri="{BB962C8B-B14F-4D97-AF65-F5344CB8AC3E}">
        <p14:creationId xmlns:p14="http://schemas.microsoft.com/office/powerpoint/2010/main" val="605434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A1DC60-6EF4-44B2-9E77-BE7664905754}"/>
              </a:ext>
            </a:extLst>
          </p:cNvPr>
          <p:cNvSpPr>
            <a:spLocks noGrp="1"/>
          </p:cNvSpPr>
          <p:nvPr>
            <p:ph type="title"/>
          </p:nvPr>
        </p:nvSpPr>
        <p:spPr/>
        <p:txBody>
          <a:bodyPr>
            <a:normAutofit/>
          </a:bodyPr>
          <a:lstStyle/>
          <a:p>
            <a:r>
              <a:rPr lang="ru-RU" sz="4000" dirty="0"/>
              <a:t>Меры семантической </a:t>
            </a:r>
            <a:r>
              <a:rPr lang="ru-RU" sz="4000" dirty="0" smtClean="0"/>
              <a:t>близости</a:t>
            </a:r>
            <a:endParaRPr lang="ru-RU" sz="4000"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80268AE5-8E3C-4CF5-B112-ADB765B05EAE}"/>
                  </a:ext>
                </a:extLst>
              </p:cNvPr>
              <p:cNvSpPr>
                <a:spLocks noGrp="1"/>
              </p:cNvSpPr>
              <p:nvPr>
                <p:ph idx="1"/>
              </p:nvPr>
            </p:nvSpPr>
            <p:spPr>
              <a:xfrm>
                <a:off x="628650" y="1722427"/>
                <a:ext cx="7886700" cy="3413146"/>
              </a:xfrm>
            </p:spPr>
            <p:txBody>
              <a:bodyPr>
                <a:normAutofit/>
              </a:bodyPr>
              <a:lstStyle/>
              <a:p>
                <a:r>
                  <a:rPr lang="en-US" sz="2400" dirty="0" smtClean="0"/>
                  <a:t>(a) </a:t>
                </a:r>
                <a:r>
                  <a:rPr lang="ru-RU" sz="2400" dirty="0" smtClean="0"/>
                  <a:t>Основанные </a:t>
                </a:r>
                <a:r>
                  <a:rPr lang="ru-RU" sz="2400" dirty="0"/>
                  <a:t>на длине пути в таксономии</a:t>
                </a:r>
              </a:p>
              <a:p>
                <a:pPr lvl="1"/>
                <a:r>
                  <a:rPr lang="ru-RU" sz="2000" dirty="0"/>
                  <a:t>Расстояние между сущностями [</a:t>
                </a:r>
                <a:r>
                  <a:rPr lang="en-GB" sz="2000" dirty="0"/>
                  <a:t>Rada et al., 1989</a:t>
                </a:r>
                <a:r>
                  <a:rPr lang="ru-RU" sz="2000" dirty="0"/>
                  <a:t>]</a:t>
                </a:r>
              </a:p>
              <a:p>
                <a:pPr lvl="1">
                  <a:spcAft>
                    <a:spcPts val="600"/>
                  </a:spcAft>
                </a:pPr>
                <a:r>
                  <a:rPr lang="ru-RU" sz="2000" dirty="0"/>
                  <a:t>Поправка на общую глубину онтологии </a:t>
                </a:r>
                <a:r>
                  <a:rPr lang="en-GB" sz="2000" dirty="0"/>
                  <a:t>[Wu, Palmer, 1994]</a:t>
                </a:r>
                <a:r>
                  <a:rPr lang="ru-RU" sz="2000" dirty="0"/>
                  <a:t>:</a:t>
                </a:r>
              </a:p>
              <a:p>
                <a:pPr marL="457200" lvl="1" indent="0">
                  <a:spcBef>
                    <a:spcPts val="1200"/>
                  </a:spcBef>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𝑤𝑝</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r>
                        <a:rPr lang="ru-RU" sz="2000" i="1">
                          <a:latin typeface="Cambria Math" panose="02040503050406030204" pitchFamily="18" charset="0"/>
                        </a:rPr>
                        <m:t>=−</m:t>
                      </m:r>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f>
                            <m:fPr>
                              <m:ctrlPr>
                                <a:rPr lang="en-GB" sz="2000" i="1">
                                  <a:latin typeface="Cambria Math" panose="02040503050406030204" pitchFamily="18" charset="0"/>
                                </a:rPr>
                              </m:ctrlPr>
                            </m:fPr>
                            <m:num>
                              <m:r>
                                <a:rPr lang="en-GB" sz="2000" i="1">
                                  <a:latin typeface="Cambria Math" panose="02040503050406030204" pitchFamily="18" charset="0"/>
                                </a:rPr>
                                <m:t>𝑝𝑎𝑡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num>
                            <m:den>
                              <m:r>
                                <a:rPr lang="ru-RU" sz="2000" i="1">
                                  <a:latin typeface="Cambria Math" panose="02040503050406030204" pitchFamily="18" charset="0"/>
                                </a:rPr>
                                <m:t>2</m:t>
                              </m:r>
                              <m:r>
                                <a:rPr lang="en-GB" sz="2000" i="1">
                                  <a:latin typeface="Cambria Math" panose="02040503050406030204" pitchFamily="18" charset="0"/>
                                </a:rPr>
                                <m:t>𝐷</m:t>
                              </m:r>
                            </m:den>
                          </m:f>
                        </m:e>
                      </m:func>
                    </m:oMath>
                  </m:oMathPara>
                </a14:m>
                <a:endParaRPr lang="ru-RU" sz="2000" dirty="0"/>
              </a:p>
              <a:p>
                <a:pPr lvl="1">
                  <a:spcBef>
                    <a:spcPts val="1200"/>
                  </a:spcBef>
                  <a:spcAft>
                    <a:spcPts val="600"/>
                  </a:spcAft>
                </a:pPr>
                <a:r>
                  <a:rPr lang="ru-RU" sz="2000" dirty="0"/>
                  <a:t>поправка на глубину каждого из узлов и их ближайшего общего узла </a:t>
                </a:r>
                <a:r>
                  <a:rPr lang="en-GB" sz="2000" dirty="0"/>
                  <a:t>[Leacock, Chodorow, 1998]</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𝑙𝑐</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r>
                        <a:rPr lang="ru-RU" sz="2000" i="1">
                          <a:latin typeface="Cambria Math" panose="02040503050406030204" pitchFamily="18" charset="0"/>
                        </a:rPr>
                        <m:t>=</m:t>
                      </m:r>
                      <m:f>
                        <m:fPr>
                          <m:ctrlPr>
                            <a:rPr lang="en-GB" sz="2000" i="1">
                              <a:latin typeface="Cambria Math" panose="02040503050406030204" pitchFamily="18" charset="0"/>
                            </a:rPr>
                          </m:ctrlPr>
                        </m:fPr>
                        <m:num>
                          <m:r>
                            <a:rPr lang="ru-RU" sz="2000" i="1">
                              <a:latin typeface="Cambria Math" panose="02040503050406030204" pitchFamily="18" charset="0"/>
                            </a:rPr>
                            <m:t>2∗</m:t>
                          </m:r>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r>
                                <a:rPr lang="en-GB" sz="2000" i="1">
                                  <a:latin typeface="Cambria Math" panose="02040503050406030204" pitchFamily="18" charset="0"/>
                                </a:rPr>
                                <m:t>𝑙𝑐𝑠</m:t>
                              </m:r>
                            </m:e>
                          </m:d>
                        </m:num>
                        <m:den>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e>
                          </m:d>
                          <m:r>
                            <a:rPr lang="ru-RU" sz="2000" i="1">
                              <a:latin typeface="Cambria Math" panose="02040503050406030204" pitchFamily="18" charset="0"/>
                            </a:rPr>
                            <m:t>+</m:t>
                          </m:r>
                          <m:r>
                            <a:rPr lang="en-GB" sz="2000" i="1">
                              <a:latin typeface="Cambria Math" panose="02040503050406030204" pitchFamily="18" charset="0"/>
                            </a:rPr>
                            <m:t>𝑑𝑒𝑝𝑡</m:t>
                          </m:r>
                          <m:r>
                            <a:rPr lang="ru-RU" sz="2000" i="1">
                              <a:latin typeface="Cambria Math" panose="02040503050406030204" pitchFamily="18" charset="0"/>
                            </a:rPr>
                            <m:t>h</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e>
                          </m:d>
                        </m:den>
                      </m:f>
                    </m:oMath>
                  </m:oMathPara>
                </a14:m>
                <a:endParaRPr lang="ru-RU" sz="1800" dirty="0"/>
              </a:p>
              <a:p>
                <a:pPr marL="0" indent="0">
                  <a:buNone/>
                </a:pPr>
                <a:endParaRPr lang="ru-RU" dirty="0"/>
              </a:p>
            </p:txBody>
          </p:sp>
        </mc:Choice>
        <mc:Fallback>
          <p:sp>
            <p:nvSpPr>
              <p:cNvPr id="3" name="Объект 2">
                <a:extLst>
                  <a:ext uri="{FF2B5EF4-FFF2-40B4-BE49-F238E27FC236}">
                    <a16:creationId xmlns:a16="http://schemas.microsoft.com/office/drawing/2014/main" id="{80268AE5-8E3C-4CF5-B112-ADB765B05EAE}"/>
                  </a:ext>
                </a:extLst>
              </p:cNvPr>
              <p:cNvSpPr>
                <a:spLocks noGrp="1" noRot="1" noChangeAspect="1" noMove="1" noResize="1" noEditPoints="1" noAdjustHandles="1" noChangeArrowheads="1" noChangeShapeType="1" noTextEdit="1"/>
              </p:cNvSpPr>
              <p:nvPr>
                <p:ph idx="1"/>
              </p:nvPr>
            </p:nvSpPr>
            <p:spPr>
              <a:xfrm>
                <a:off x="628650" y="1722427"/>
                <a:ext cx="7886700" cy="3413146"/>
              </a:xfrm>
              <a:blipFill>
                <a:blip r:embed="rId2"/>
                <a:stretch>
                  <a:fillRect l="-1005" t="-1431" r="-1005"/>
                </a:stretch>
              </a:blipFill>
            </p:spPr>
            <p:txBody>
              <a:bodyPr/>
              <a:lstStyle/>
              <a:p>
                <a:r>
                  <a:rPr lang="en-US">
                    <a:noFill/>
                  </a:rPr>
                  <a:t> </a:t>
                </a:r>
              </a:p>
            </p:txBody>
          </p:sp>
        </mc:Fallback>
      </mc:AlternateContent>
      <p:sp>
        <p:nvSpPr>
          <p:cNvPr id="8" name="Дата 7">
            <a:extLst>
              <a:ext uri="{FF2B5EF4-FFF2-40B4-BE49-F238E27FC236}">
                <a16:creationId xmlns:a16="http://schemas.microsoft.com/office/drawing/2014/main" id="{E83C1F39-F19B-49CC-BA0F-74E7CABF886B}"/>
              </a:ext>
            </a:extLst>
          </p:cNvPr>
          <p:cNvSpPr>
            <a:spLocks noGrp="1"/>
          </p:cNvSpPr>
          <p:nvPr>
            <p:ph type="dt" sz="half" idx="10"/>
          </p:nvPr>
        </p:nvSpPr>
        <p:spPr/>
        <p:txBody>
          <a:bodyPr/>
          <a:lstStyle/>
          <a:p>
            <a:r>
              <a:rPr lang="ru-RU"/>
              <a:t>08.02.2019</a:t>
            </a:r>
          </a:p>
        </p:txBody>
      </p:sp>
    </p:spTree>
    <p:extLst>
      <p:ext uri="{BB962C8B-B14F-4D97-AF65-F5344CB8AC3E}">
        <p14:creationId xmlns:p14="http://schemas.microsoft.com/office/powerpoint/2010/main" val="2915627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9BCF08-F025-413C-AD6C-0D5EAF7A98C0}"/>
              </a:ext>
            </a:extLst>
          </p:cNvPr>
          <p:cNvSpPr>
            <a:spLocks noGrp="1"/>
          </p:cNvSpPr>
          <p:nvPr>
            <p:ph type="title"/>
          </p:nvPr>
        </p:nvSpPr>
        <p:spPr/>
        <p:txBody>
          <a:bodyPr/>
          <a:lstStyle/>
          <a:p>
            <a:r>
              <a:rPr lang="ru-RU" dirty="0"/>
              <a:t>Меры семантической близости</a:t>
            </a:r>
            <a:endParaRPr lang="en-GB"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C3E8EEB-3536-403D-9E1E-828F4DAB53C1}"/>
                  </a:ext>
                </a:extLst>
              </p:cNvPr>
              <p:cNvSpPr>
                <a:spLocks noGrp="1"/>
              </p:cNvSpPr>
              <p:nvPr>
                <p:ph idx="1"/>
              </p:nvPr>
            </p:nvSpPr>
            <p:spPr/>
            <p:txBody>
              <a:bodyPr>
                <a:normAutofit fontScale="92500" lnSpcReduction="10000"/>
              </a:bodyPr>
              <a:lstStyle/>
              <a:p>
                <a:pPr marL="285750" indent="-285750"/>
                <a:r>
                  <a:rPr lang="en-US" sz="2400" dirty="0" smtClean="0"/>
                  <a:t>(b) </a:t>
                </a:r>
                <a:r>
                  <a:rPr lang="ru-RU" sz="2400" dirty="0" smtClean="0"/>
                  <a:t>Основанные </a:t>
                </a:r>
                <a:r>
                  <a:rPr lang="ru-RU" sz="2400" dirty="0"/>
                  <a:t>на информационной содержательности узлов (</a:t>
                </a:r>
                <a:r>
                  <a:rPr lang="en-GB" sz="2400" dirty="0"/>
                  <a:t>informational content</a:t>
                </a:r>
                <a:r>
                  <a:rPr lang="ru-RU" sz="2400" dirty="0"/>
                  <a:t>)</a:t>
                </a:r>
              </a:p>
              <a:p>
                <a:pPr marL="742950" lvl="1" indent="-285750"/>
                <a:r>
                  <a:rPr lang="ru-RU" sz="2000" dirty="0"/>
                  <a:t>На основе частоты встречаемости слов в корпусе [</a:t>
                </a:r>
                <a:r>
                  <a:rPr lang="en-GB" sz="2000" dirty="0"/>
                  <a:t>Resnik, 1995</a:t>
                </a:r>
                <a:r>
                  <a:rPr lang="ru-RU" sz="2000" dirty="0"/>
                  <a:t>]</a:t>
                </a:r>
              </a:p>
              <a:p>
                <a:pPr marL="742950" lvl="1" indent="-285750"/>
                <a:r>
                  <a:rPr lang="ru-RU" sz="2000" dirty="0"/>
                  <a:t>Модификация для использования в онтологии [</a:t>
                </a:r>
                <a:r>
                  <a:rPr lang="en-GB" sz="2000" dirty="0" err="1"/>
                  <a:t>Seco</a:t>
                </a:r>
                <a:r>
                  <a:rPr lang="en-GB" sz="2000" dirty="0"/>
                  <a:t>, Veale, Hayes, 2004</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𝑟𝑒𝑠</m:t>
                      </m:r>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1</m:t>
                          </m:r>
                        </m:sub>
                      </m:sSub>
                      <m:r>
                        <a:rPr lang="ru-RU" sz="2000" i="1">
                          <a:latin typeface="Cambria Math" panose="02040503050406030204" pitchFamily="18" charset="0"/>
                        </a:rPr>
                        <m:t>, </m:t>
                      </m:r>
                      <m:sSub>
                        <m:sSubPr>
                          <m:ctrlPr>
                            <a:rPr lang="en-GB" sz="2000" i="1">
                              <a:latin typeface="Cambria Math" panose="02040503050406030204" pitchFamily="18" charset="0"/>
                            </a:rPr>
                          </m:ctrlPr>
                        </m:sSubPr>
                        <m:e>
                          <m:r>
                            <a:rPr lang="en-GB" sz="2000" i="1">
                              <a:latin typeface="Cambria Math" panose="02040503050406030204" pitchFamily="18" charset="0"/>
                            </a:rPr>
                            <m:t>𝑐</m:t>
                          </m:r>
                        </m:e>
                        <m:sub>
                          <m:r>
                            <a:rPr lang="ru-RU" sz="2000" i="1">
                              <a:latin typeface="Cambria Math" panose="02040503050406030204" pitchFamily="18" charset="0"/>
                            </a:rPr>
                            <m:t>2</m:t>
                          </m:r>
                        </m:sub>
                      </m:sSub>
                      <m:r>
                        <a:rPr lang="ru-RU" sz="2000" i="1">
                          <a:latin typeface="Cambria Math" panose="02040503050406030204" pitchFamily="18" charset="0"/>
                        </a:rPr>
                        <m:t>)=1−</m:t>
                      </m:r>
                      <m:f>
                        <m:fPr>
                          <m:ctrlPr>
                            <a:rPr lang="en-GB" sz="2000" i="1">
                              <a:latin typeface="Cambria Math" panose="02040503050406030204" pitchFamily="18" charset="0"/>
                            </a:rPr>
                          </m:ctrlPr>
                        </m:fPr>
                        <m:num>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d>
                                <m:dPr>
                                  <m:ctrlPr>
                                    <a:rPr lang="en-GB" sz="2000" i="1">
                                      <a:latin typeface="Cambria Math" panose="02040503050406030204" pitchFamily="18" charset="0"/>
                                    </a:rPr>
                                  </m:ctrlPr>
                                </m:dPr>
                                <m:e>
                                  <m:r>
                                    <a:rPr lang="ru-RU" sz="2000" i="1">
                                      <a:latin typeface="Cambria Math" panose="02040503050406030204" pitchFamily="18" charset="0"/>
                                    </a:rPr>
                                    <m:t>h</m:t>
                                  </m:r>
                                  <m:r>
                                    <a:rPr lang="en-GB" sz="2000" i="1">
                                      <a:latin typeface="Cambria Math" panose="02040503050406030204" pitchFamily="18" charset="0"/>
                                    </a:rPr>
                                    <m:t>𝑦𝑝𝑜</m:t>
                                  </m:r>
                                  <m:d>
                                    <m:dPr>
                                      <m:ctrlPr>
                                        <a:rPr lang="en-GB" sz="2000" i="1">
                                          <a:latin typeface="Cambria Math" panose="02040503050406030204" pitchFamily="18" charset="0"/>
                                        </a:rPr>
                                      </m:ctrlPr>
                                    </m:dPr>
                                    <m:e>
                                      <m:r>
                                        <a:rPr lang="en-GB" sz="2000" i="1">
                                          <a:latin typeface="Cambria Math" panose="02040503050406030204" pitchFamily="18" charset="0"/>
                                        </a:rPr>
                                        <m:t>𝑙𝑐𝑠</m:t>
                                      </m:r>
                                    </m:e>
                                  </m:d>
                                  <m:r>
                                    <a:rPr lang="ru-RU" sz="2000" i="1">
                                      <a:latin typeface="Cambria Math" panose="02040503050406030204" pitchFamily="18" charset="0"/>
                                    </a:rPr>
                                    <m:t>+1</m:t>
                                  </m:r>
                                </m:e>
                              </m:d>
                            </m:e>
                          </m:func>
                        </m:num>
                        <m:den>
                          <m:func>
                            <m:funcPr>
                              <m:ctrlPr>
                                <a:rPr lang="en-GB" sz="2000" i="1">
                                  <a:latin typeface="Cambria Math" panose="02040503050406030204" pitchFamily="18" charset="0"/>
                                </a:rPr>
                              </m:ctrlPr>
                            </m:funcPr>
                            <m:fName>
                              <m:r>
                                <a:rPr lang="en-GB" sz="2000" i="1">
                                  <a:latin typeface="Cambria Math" panose="02040503050406030204" pitchFamily="18" charset="0"/>
                                </a:rPr>
                                <m:t>𝑙𝑜𝑔</m:t>
                              </m:r>
                            </m:fName>
                            <m:e>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𝑚𝑎𝑥</m:t>
                                  </m:r>
                                </m:e>
                                <m:sub>
                                  <m:r>
                                    <a:rPr lang="en-GB" sz="2000" i="1">
                                      <a:latin typeface="Cambria Math" panose="02040503050406030204" pitchFamily="18" charset="0"/>
                                    </a:rPr>
                                    <m:t>𝑤𝑛</m:t>
                                  </m:r>
                                </m:sub>
                              </m:sSub>
                              <m:r>
                                <a:rPr lang="ru-RU" sz="2000" i="1">
                                  <a:latin typeface="Cambria Math" panose="02040503050406030204" pitchFamily="18" charset="0"/>
                                </a:rPr>
                                <m:t>)</m:t>
                              </m:r>
                            </m:e>
                          </m:func>
                        </m:den>
                      </m:f>
                    </m:oMath>
                  </m:oMathPara>
                </a14:m>
                <a:endParaRPr lang="ru-RU" sz="2000" dirty="0"/>
              </a:p>
              <a:p>
                <a:pPr marL="285750" indent="-285750"/>
                <a:r>
                  <a:rPr lang="en-US" sz="2400" dirty="0" smtClean="0"/>
                  <a:t>(c) </a:t>
                </a:r>
                <a:r>
                  <a:rPr lang="ru-RU" sz="2400" dirty="0" smtClean="0"/>
                  <a:t>Основанные </a:t>
                </a:r>
                <a:r>
                  <a:rPr lang="ru-RU" sz="2400" dirty="0"/>
                  <a:t>на текстовых пересечениях</a:t>
                </a:r>
              </a:p>
              <a:p>
                <a:pPr marL="742950" lvl="1" indent="-285750"/>
                <a:r>
                  <a:rPr lang="ru-RU" sz="2000" dirty="0"/>
                  <a:t>Мера для анализа словарных определений [</a:t>
                </a:r>
                <a:r>
                  <a:rPr lang="en-GB" sz="2000" dirty="0" err="1"/>
                  <a:t>Lesk</a:t>
                </a:r>
                <a:r>
                  <a:rPr lang="en-GB" sz="2000" dirty="0"/>
                  <a:t>, 1986</a:t>
                </a:r>
                <a:r>
                  <a:rPr lang="ru-RU" sz="2000" dirty="0"/>
                  <a:t>]</a:t>
                </a:r>
              </a:p>
              <a:p>
                <a:pPr marL="742950" lvl="1" indent="-285750"/>
                <a:r>
                  <a:rPr lang="ru-RU" sz="2000" dirty="0"/>
                  <a:t>Вариация, разработанная для анализа статей Википедии [</a:t>
                </a:r>
                <a:r>
                  <a:rPr lang="en-GB" sz="2000" dirty="0"/>
                  <a:t>Banerjee, Pedersen, 2003</a:t>
                </a:r>
                <a:r>
                  <a:rPr lang="ru-RU" sz="2000" dirty="0"/>
                  <a:t>]:</a:t>
                </a:r>
              </a:p>
              <a:p>
                <a:pPr marL="457200" lvl="1"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𝑜𝑣𝑒𝑟𝑙𝑎𝑝</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𝑡</m:t>
                              </m:r>
                            </m:e>
                            <m:sub>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𝑡</m:t>
                              </m:r>
                            </m:e>
                            <m:sub>
                              <m:r>
                                <a:rPr lang="ru-RU" sz="2000" i="1">
                                  <a:latin typeface="Cambria Math" panose="02040503050406030204" pitchFamily="18" charset="0"/>
                                </a:rPr>
                                <m:t>2</m:t>
                              </m:r>
                            </m:sub>
                          </m:sSub>
                        </m:e>
                      </m:d>
                      <m:r>
                        <a:rPr lang="ru-RU" sz="2000" i="1">
                          <a:latin typeface="Cambria Math" panose="02040503050406030204" pitchFamily="18" charset="0"/>
                        </a:rPr>
                        <m:t>=</m:t>
                      </m:r>
                      <m:nary>
                        <m:naryPr>
                          <m:chr m:val="∑"/>
                          <m:limLoc m:val="subSup"/>
                          <m:supHide m:val="on"/>
                          <m:ctrlPr>
                            <a:rPr lang="en-GB" sz="2000" i="1">
                              <a:latin typeface="Cambria Math" panose="02040503050406030204" pitchFamily="18" charset="0"/>
                            </a:rPr>
                          </m:ctrlPr>
                        </m:naryPr>
                        <m:sub>
                          <m:r>
                            <a:rPr lang="en-GB" sz="2000" i="1">
                              <a:latin typeface="Cambria Math" panose="02040503050406030204" pitchFamily="18" charset="0"/>
                            </a:rPr>
                            <m:t>𝑛</m:t>
                          </m:r>
                        </m:sub>
                        <m:sup/>
                        <m:e>
                          <m:sSup>
                            <m:sSupPr>
                              <m:ctrlPr>
                                <a:rPr lang="en-GB" sz="2000" i="1">
                                  <a:latin typeface="Cambria Math" panose="02040503050406030204" pitchFamily="18" charset="0"/>
                                </a:rPr>
                              </m:ctrlPr>
                            </m:sSupPr>
                            <m:e>
                              <m:r>
                                <a:rPr lang="en-GB" sz="2000" i="1">
                                  <a:latin typeface="Cambria Math" panose="02040503050406030204" pitchFamily="18" charset="0"/>
                                </a:rPr>
                                <m:t>𝑚</m:t>
                              </m:r>
                            </m:e>
                            <m:sup>
                              <m:r>
                                <a:rPr lang="ru-RU" sz="2000" i="1">
                                  <a:latin typeface="Cambria Math" panose="02040503050406030204" pitchFamily="18" charset="0"/>
                                </a:rPr>
                                <m:t>2</m:t>
                              </m:r>
                            </m:sup>
                          </m:sSup>
                        </m:e>
                      </m:nary>
                    </m:oMath>
                  </m:oMathPara>
                </a14:m>
                <a:endParaRPr lang="ru-RU" sz="2000" i="1" dirty="0"/>
              </a:p>
              <a:p>
                <a:pPr marL="457200" lvl="1" indent="0">
                  <a:buNone/>
                </a:pPr>
                <a:r>
                  <a:rPr lang="ru-RU" sz="2000" dirty="0"/>
                  <a:t>, для m n−словных пересечений</a:t>
                </a:r>
              </a:p>
              <a:p>
                <a:pPr marL="457200" lvl="1" indent="0">
                  <a:buNone/>
                </a:pPr>
                <a:endParaRPr lang="ru-RU" sz="2000" i="1" dirty="0"/>
              </a:p>
              <a:p>
                <a:pPr marL="0" indent="0">
                  <a:buNone/>
                </a:pPr>
                <a:endParaRPr lang="en-GB" dirty="0"/>
              </a:p>
            </p:txBody>
          </p:sp>
        </mc:Choice>
        <mc:Fallback>
          <p:sp>
            <p:nvSpPr>
              <p:cNvPr id="3" name="Объект 2">
                <a:extLst>
                  <a:ext uri="{FF2B5EF4-FFF2-40B4-BE49-F238E27FC236}">
                    <a16:creationId xmlns:a16="http://schemas.microsoft.com/office/drawing/2014/main" id="{1C3E8EEB-3536-403D-9E1E-828F4DAB53C1}"/>
                  </a:ext>
                </a:extLst>
              </p:cNvPr>
              <p:cNvSpPr>
                <a:spLocks noGrp="1" noRot="1" noChangeAspect="1" noMove="1" noResize="1" noEditPoints="1" noAdjustHandles="1" noChangeArrowheads="1" noChangeShapeType="1" noTextEdit="1"/>
              </p:cNvSpPr>
              <p:nvPr>
                <p:ph idx="1"/>
              </p:nvPr>
            </p:nvSpPr>
            <p:spPr>
              <a:blipFill>
                <a:blip r:embed="rId2"/>
                <a:stretch>
                  <a:fillRect l="-815" t="-1752"/>
                </a:stretch>
              </a:blipFill>
            </p:spPr>
            <p:txBody>
              <a:bodyPr/>
              <a:lstStyle/>
              <a:p>
                <a:r>
                  <a:rPr lang="en-US">
                    <a:noFill/>
                  </a:rPr>
                  <a:t> </a:t>
                </a:r>
              </a:p>
            </p:txBody>
          </p:sp>
        </mc:Fallback>
      </mc:AlternateContent>
      <p:sp>
        <p:nvSpPr>
          <p:cNvPr id="4" name="Дата 3">
            <a:extLst>
              <a:ext uri="{FF2B5EF4-FFF2-40B4-BE49-F238E27FC236}">
                <a16:creationId xmlns:a16="http://schemas.microsoft.com/office/drawing/2014/main" id="{30DDD69F-3BAB-4492-9C5C-507A4338830B}"/>
              </a:ext>
            </a:extLst>
          </p:cNvPr>
          <p:cNvSpPr>
            <a:spLocks noGrp="1"/>
          </p:cNvSpPr>
          <p:nvPr>
            <p:ph type="dt" sz="half" idx="10"/>
          </p:nvPr>
        </p:nvSpPr>
        <p:spPr/>
        <p:txBody>
          <a:bodyPr/>
          <a:lstStyle/>
          <a:p>
            <a:r>
              <a:rPr lang="ru-RU" dirty="0"/>
              <a:t>08.02.2019</a:t>
            </a:r>
          </a:p>
        </p:txBody>
      </p:sp>
    </p:spTree>
    <p:extLst>
      <p:ext uri="{BB962C8B-B14F-4D97-AF65-F5344CB8AC3E}">
        <p14:creationId xmlns:p14="http://schemas.microsoft.com/office/powerpoint/2010/main" val="1114633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7EEA77-0A66-4C8A-8A5A-EE66013B726A}"/>
              </a:ext>
            </a:extLst>
          </p:cNvPr>
          <p:cNvSpPr>
            <a:spLocks noGrp="1"/>
          </p:cNvSpPr>
          <p:nvPr>
            <p:ph type="title"/>
          </p:nvPr>
        </p:nvSpPr>
        <p:spPr/>
        <p:txBody>
          <a:bodyPr>
            <a:normAutofit/>
          </a:bodyPr>
          <a:lstStyle/>
          <a:p>
            <a:r>
              <a:rPr lang="ru-RU" sz="4000" dirty="0"/>
              <a:t>Корреляция с </a:t>
            </a:r>
            <a:r>
              <a:rPr lang="ru-RU" sz="4000" dirty="0" err="1"/>
              <a:t>кореферентностью</a:t>
            </a:r>
            <a:endParaRPr lang="en-GB" sz="4000" dirty="0"/>
          </a:p>
        </p:txBody>
      </p:sp>
      <p:graphicFrame>
        <p:nvGraphicFramePr>
          <p:cNvPr id="5" name="Объект 4">
            <a:extLst>
              <a:ext uri="{FF2B5EF4-FFF2-40B4-BE49-F238E27FC236}">
                <a16:creationId xmlns:a16="http://schemas.microsoft.com/office/drawing/2014/main" id="{85191981-1FE5-4346-9DB7-06784518849F}"/>
              </a:ext>
            </a:extLst>
          </p:cNvPr>
          <p:cNvGraphicFramePr>
            <a:graphicFrameLocks noGrp="1"/>
          </p:cNvGraphicFramePr>
          <p:nvPr>
            <p:ph idx="1"/>
          </p:nvPr>
        </p:nvGraphicFramePr>
        <p:xfrm>
          <a:off x="628650" y="4021900"/>
          <a:ext cx="7773895" cy="1985839"/>
        </p:xfrm>
        <a:graphic>
          <a:graphicData uri="http://schemas.openxmlformats.org/drawingml/2006/table">
            <a:tbl>
              <a:tblPr firstRow="1" firstCol="1" bandRow="1">
                <a:tableStyleId>{5C22544A-7EE6-4342-B048-85BDC9FD1C3A}</a:tableStyleId>
              </a:tblPr>
              <a:tblGrid>
                <a:gridCol w="3026410">
                  <a:extLst>
                    <a:ext uri="{9D8B030D-6E8A-4147-A177-3AD203B41FA5}">
                      <a16:colId xmlns:a16="http://schemas.microsoft.com/office/drawing/2014/main" val="2183543780"/>
                    </a:ext>
                  </a:extLst>
                </a:gridCol>
                <a:gridCol w="970654">
                  <a:extLst>
                    <a:ext uri="{9D8B030D-6E8A-4147-A177-3AD203B41FA5}">
                      <a16:colId xmlns:a16="http://schemas.microsoft.com/office/drawing/2014/main" val="3749444306"/>
                    </a:ext>
                  </a:extLst>
                </a:gridCol>
                <a:gridCol w="893569">
                  <a:extLst>
                    <a:ext uri="{9D8B030D-6E8A-4147-A177-3AD203B41FA5}">
                      <a16:colId xmlns:a16="http://schemas.microsoft.com/office/drawing/2014/main" val="4262104028"/>
                    </a:ext>
                  </a:extLst>
                </a:gridCol>
                <a:gridCol w="649923">
                  <a:extLst>
                    <a:ext uri="{9D8B030D-6E8A-4147-A177-3AD203B41FA5}">
                      <a16:colId xmlns:a16="http://schemas.microsoft.com/office/drawing/2014/main" val="1525002923"/>
                    </a:ext>
                  </a:extLst>
                </a:gridCol>
                <a:gridCol w="649923">
                  <a:extLst>
                    <a:ext uri="{9D8B030D-6E8A-4147-A177-3AD203B41FA5}">
                      <a16:colId xmlns:a16="http://schemas.microsoft.com/office/drawing/2014/main" val="4067412864"/>
                    </a:ext>
                  </a:extLst>
                </a:gridCol>
                <a:gridCol w="793364">
                  <a:extLst>
                    <a:ext uri="{9D8B030D-6E8A-4147-A177-3AD203B41FA5}">
                      <a16:colId xmlns:a16="http://schemas.microsoft.com/office/drawing/2014/main" val="2328884375"/>
                    </a:ext>
                  </a:extLst>
                </a:gridCol>
                <a:gridCol w="790052">
                  <a:extLst>
                    <a:ext uri="{9D8B030D-6E8A-4147-A177-3AD203B41FA5}">
                      <a16:colId xmlns:a16="http://schemas.microsoft.com/office/drawing/2014/main" val="1154499431"/>
                    </a:ext>
                  </a:extLst>
                </a:gridCol>
              </a:tblGrid>
              <a:tr h="328623">
                <a:tc>
                  <a:txBody>
                    <a:bodyPr/>
                    <a:lstStyle/>
                    <a:p>
                      <a:pPr>
                        <a:lnSpc>
                          <a:spcPct val="107000"/>
                        </a:lnSpc>
                        <a:spcAft>
                          <a:spcPts val="0"/>
                        </a:spcAft>
                      </a:pPr>
                      <a:r>
                        <a:rPr lang="en-GB" sz="2000">
                          <a:effectLst/>
                        </a:rPr>
                        <a:t> </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ru-RU" sz="2000" dirty="0" err="1">
                          <a:effectLst/>
                        </a:rPr>
                        <a:t>jaccard</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rada</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wp</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lc</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res</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lesk</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2246519279"/>
                  </a:ext>
                </a:extLst>
              </a:tr>
              <a:tr h="279290">
                <a:tc>
                  <a:txBody>
                    <a:bodyPr/>
                    <a:lstStyle/>
                    <a:p>
                      <a:pPr>
                        <a:lnSpc>
                          <a:spcPct val="107000"/>
                        </a:lnSpc>
                        <a:spcAft>
                          <a:spcPts val="0"/>
                        </a:spcAft>
                      </a:pPr>
                      <a:r>
                        <a:rPr lang="en-US" sz="2000" dirty="0" err="1">
                          <a:effectLst/>
                        </a:rPr>
                        <a:t>RuThes</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0.34</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0.56</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0.51</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0.59</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0.30</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n/a</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2622939600"/>
                  </a:ext>
                </a:extLst>
              </a:tr>
              <a:tr h="328623">
                <a:tc>
                  <a:txBody>
                    <a:bodyPr/>
                    <a:lstStyle/>
                    <a:p>
                      <a:pPr>
                        <a:lnSpc>
                          <a:spcPct val="107000"/>
                        </a:lnSpc>
                        <a:spcAft>
                          <a:spcPts val="0"/>
                        </a:spcAft>
                      </a:pPr>
                      <a:r>
                        <a:rPr lang="ru-RU" sz="2000">
                          <a:effectLst/>
                        </a:rPr>
                        <a:t>Википедия</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0.34</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0.05</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0.58</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0.35</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0.23</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a:effectLst/>
                        </a:rPr>
                        <a:t>0.03</a:t>
                      </a:r>
                      <a:endParaRPr lang="en-GB" sz="160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1810421627"/>
                  </a:ext>
                </a:extLst>
              </a:tr>
              <a:tr h="1002457">
                <a:tc>
                  <a:txBody>
                    <a:bodyPr/>
                    <a:lstStyle/>
                    <a:p>
                      <a:pPr>
                        <a:lnSpc>
                          <a:spcPct val="107000"/>
                        </a:lnSpc>
                        <a:spcAft>
                          <a:spcPts val="0"/>
                        </a:spcAft>
                      </a:pPr>
                      <a:r>
                        <a:rPr lang="ru-RU" sz="2000" dirty="0">
                          <a:effectLst/>
                        </a:rPr>
                        <a:t>Википедия </a:t>
                      </a:r>
                      <a:endParaRPr lang="en-GB" sz="1600" dirty="0">
                        <a:effectLst/>
                      </a:endParaRPr>
                    </a:p>
                    <a:p>
                      <a:pPr>
                        <a:lnSpc>
                          <a:spcPct val="107000"/>
                        </a:lnSpc>
                        <a:spcAft>
                          <a:spcPts val="0"/>
                        </a:spcAft>
                      </a:pPr>
                      <a:r>
                        <a:rPr lang="ru-RU" sz="2000" dirty="0">
                          <a:effectLst/>
                        </a:rPr>
                        <a:t>(именованные сущности)</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0.6</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0.7</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0.08</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0.6</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tc>
                  <a:txBody>
                    <a:bodyPr/>
                    <a:lstStyle/>
                    <a:p>
                      <a:pPr>
                        <a:lnSpc>
                          <a:spcPct val="107000"/>
                        </a:lnSpc>
                        <a:spcAft>
                          <a:spcPts val="0"/>
                        </a:spcAft>
                      </a:pPr>
                      <a:r>
                        <a:rPr lang="en-US" sz="2000" dirty="0">
                          <a:effectLst/>
                        </a:rPr>
                        <a:t>0.2</a:t>
                      </a:r>
                      <a:endParaRPr lang="en-GB" sz="1600" dirty="0">
                        <a:effectLst/>
                        <a:latin typeface="Times New Roman" panose="02020603050405020304" pitchFamily="18" charset="0"/>
                        <a:ea typeface="游明朝" panose="02020400000000000000" pitchFamily="18" charset="-128"/>
                        <a:cs typeface="Arial" panose="020B0604020202020204" pitchFamily="34" charset="0"/>
                      </a:endParaRPr>
                    </a:p>
                  </a:txBody>
                  <a:tcPr marL="68580" marR="68580" marT="0" marB="0"/>
                </a:tc>
                <a:extLst>
                  <a:ext uri="{0D108BD9-81ED-4DB2-BD59-A6C34878D82A}">
                    <a16:rowId xmlns:a16="http://schemas.microsoft.com/office/drawing/2014/main" val="782917232"/>
                  </a:ext>
                </a:extLst>
              </a:tr>
            </a:tbl>
          </a:graphicData>
        </a:graphic>
      </p:graphicFrame>
      <p:sp>
        <p:nvSpPr>
          <p:cNvPr id="4" name="Дата 3">
            <a:extLst>
              <a:ext uri="{FF2B5EF4-FFF2-40B4-BE49-F238E27FC236}">
                <a16:creationId xmlns:a16="http://schemas.microsoft.com/office/drawing/2014/main" id="{BCD51FCD-DABB-486E-9073-D9927A0ECBB7}"/>
              </a:ext>
            </a:extLst>
          </p:cNvPr>
          <p:cNvSpPr>
            <a:spLocks noGrp="1"/>
          </p:cNvSpPr>
          <p:nvPr>
            <p:ph type="dt" sz="half" idx="10"/>
          </p:nvPr>
        </p:nvSpPr>
        <p:spPr/>
        <p:txBody>
          <a:bodyPr/>
          <a:lstStyle/>
          <a:p>
            <a:r>
              <a:rPr lang="ru-RU"/>
              <a:t>08.02.2019</a:t>
            </a:r>
          </a:p>
        </p:txBody>
      </p:sp>
      <p:sp>
        <p:nvSpPr>
          <p:cNvPr id="7" name="TextBox 6">
            <a:extLst>
              <a:ext uri="{FF2B5EF4-FFF2-40B4-BE49-F238E27FC236}">
                <a16:creationId xmlns:a16="http://schemas.microsoft.com/office/drawing/2014/main" id="{81EC0B7A-B4B7-40FA-B3DB-7FFFFDBE99E5}"/>
              </a:ext>
            </a:extLst>
          </p:cNvPr>
          <p:cNvSpPr txBox="1"/>
          <p:nvPr/>
        </p:nvSpPr>
        <p:spPr>
          <a:xfrm>
            <a:off x="628650" y="1655853"/>
            <a:ext cx="7775121" cy="4893647"/>
          </a:xfrm>
          <a:prstGeom prst="rect">
            <a:avLst/>
          </a:prstGeom>
          <a:noFill/>
        </p:spPr>
        <p:txBody>
          <a:bodyPr wrap="square" rtlCol="0">
            <a:spAutoFit/>
          </a:bodyPr>
          <a:lstStyle/>
          <a:p>
            <a:pPr marL="342900" indent="-342900">
              <a:buFont typeface="Arial" panose="020B0604020202020204" pitchFamily="34" charset="0"/>
              <a:buChar char="•"/>
            </a:pPr>
            <a:r>
              <a:rPr lang="ru-RU" sz="2400" dirty="0"/>
              <a:t>меры, основанные на расстоянии в среднем дают лучший результат</a:t>
            </a:r>
          </a:p>
          <a:p>
            <a:pPr marL="342900" indent="-342900">
              <a:buFont typeface="Arial" panose="020B0604020202020204" pitchFamily="34" charset="0"/>
              <a:buChar char="•"/>
            </a:pPr>
            <a:r>
              <a:rPr lang="ru-RU" sz="2400" dirty="0"/>
              <a:t>информационная содержательность менее репрезентативна, возможно влияет структура онтологии</a:t>
            </a:r>
          </a:p>
          <a:p>
            <a:pPr marL="342900" indent="-342900">
              <a:buFont typeface="Arial" panose="020B0604020202020204" pitchFamily="34" charset="0"/>
              <a:buChar char="•"/>
            </a:pPr>
            <a:r>
              <a:rPr lang="ru-RU" sz="2400" dirty="0"/>
              <a:t>текстовые пересечения дают худший результат</a:t>
            </a:r>
          </a:p>
          <a:p>
            <a:endParaRPr lang="ru-RU" sz="2400" dirty="0"/>
          </a:p>
          <a:p>
            <a:endParaRPr lang="ru-RU" sz="2400" dirty="0"/>
          </a:p>
          <a:p>
            <a:endParaRPr lang="ru-RU" sz="2400" dirty="0"/>
          </a:p>
          <a:p>
            <a:endParaRPr lang="ru-RU" sz="2400" dirty="0"/>
          </a:p>
          <a:p>
            <a:endParaRPr lang="ru-RU" sz="2400" dirty="0"/>
          </a:p>
          <a:p>
            <a:endParaRPr lang="ru-RU" sz="2400" dirty="0"/>
          </a:p>
          <a:p>
            <a:r>
              <a:rPr lang="ru-RU" sz="2400" dirty="0"/>
              <a:t>[</a:t>
            </a:r>
            <a:r>
              <a:rPr lang="en-GB" sz="2400" dirty="0"/>
              <a:t>Azerkovich</a:t>
            </a:r>
            <a:r>
              <a:rPr lang="ru-RU" sz="2400" dirty="0"/>
              <a:t>, </a:t>
            </a:r>
            <a:r>
              <a:rPr lang="en-GB" sz="2400" dirty="0"/>
              <a:t>in print</a:t>
            </a:r>
            <a:r>
              <a:rPr lang="ru-RU" sz="2400" dirty="0"/>
              <a:t>]</a:t>
            </a:r>
            <a:endParaRPr lang="en-GB" sz="2400" dirty="0"/>
          </a:p>
        </p:txBody>
      </p:sp>
    </p:spTree>
    <p:extLst>
      <p:ext uri="{BB962C8B-B14F-4D97-AF65-F5344CB8AC3E}">
        <p14:creationId xmlns:p14="http://schemas.microsoft.com/office/powerpoint/2010/main" val="3657414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2400" dirty="0">
                <a:latin typeface="Times New Roman" panose="02020603050405020304" pitchFamily="18" charset="0"/>
                <a:cs typeface="Times New Roman" panose="02020603050405020304" pitchFamily="18" charset="0"/>
              </a:rPr>
              <a:t>NLTK</a:t>
            </a:r>
          </a:p>
          <a:p>
            <a:pPr lvl="1"/>
            <a:r>
              <a:rPr lang="en-US" sz="2400" dirty="0">
                <a:latin typeface="Times New Roman" panose="02020603050405020304" pitchFamily="18" charset="0"/>
                <a:cs typeface="Times New Roman" panose="02020603050405020304" pitchFamily="18" charset="0"/>
                <a:hlinkClick r:id="rId2"/>
              </a:rPr>
              <a:t>http://nltk.github.com/api/nltk.corpus.reader.html?highlight=similarity - nltk.corpus.reader.WordNetCorpusReader.res_similarity</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WordNet</a:t>
            </a:r>
            <a:r>
              <a:rPr lang="en-US" sz="2400" dirty="0">
                <a:latin typeface="Times New Roman" panose="02020603050405020304" pitchFamily="18" charset="0"/>
                <a:cs typeface="Times New Roman" panose="02020603050405020304" pitchFamily="18" charset="0"/>
              </a:rPr>
              <a:t>::Similarity</a:t>
            </a:r>
          </a:p>
          <a:p>
            <a:pPr lvl="1"/>
            <a:r>
              <a:rPr lang="en-US" sz="2400" dirty="0">
                <a:latin typeface="Times New Roman" panose="02020603050405020304" pitchFamily="18" charset="0"/>
                <a:cs typeface="Times New Roman" panose="02020603050405020304" pitchFamily="18" charset="0"/>
                <a:hlinkClick r:id="rId3"/>
              </a:rPr>
              <a:t>http://wn-similarity.sourceforge.net/</a:t>
            </a:r>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Web-based interface:</a:t>
            </a:r>
          </a:p>
          <a:p>
            <a:pPr lvl="2"/>
            <a:r>
              <a:rPr lang="en-US" dirty="0">
                <a:latin typeface="Times New Roman" panose="02020603050405020304" pitchFamily="18" charset="0"/>
                <a:cs typeface="Times New Roman" panose="02020603050405020304" pitchFamily="18" charset="0"/>
                <a:hlinkClick r:id="rId4"/>
              </a:rPr>
              <a:t>http://marimba.d.umn.edu/cgi-bin/similarity/similarity.cgi</a:t>
            </a:r>
            <a:endParaRPr lang="en-US" dirty="0">
              <a:latin typeface="Times New Roman" panose="02020603050405020304" pitchFamily="18" charset="0"/>
              <a:cs typeface="Times New Roman" panose="02020603050405020304" pitchFamily="18" charset="0"/>
            </a:endParaRPr>
          </a:p>
          <a:p>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Libraries for computing thesaurus-based similarity</a:t>
            </a:r>
          </a:p>
        </p:txBody>
      </p:sp>
      <p:sp>
        <p:nvSpPr>
          <p:cNvPr id="5" name="Date Placeholder 4"/>
          <p:cNvSpPr>
            <a:spLocks noGrp="1"/>
          </p:cNvSpPr>
          <p:nvPr>
            <p:ph type="dt" sz="half" idx="11"/>
          </p:nvPr>
        </p:nvSpPr>
        <p:spPr/>
        <p:txBody>
          <a:bodyPr/>
          <a:lstStyle/>
          <a:p>
            <a:fld id="{9BB51EFA-2D64-49F7-A3F9-8CE4B3B099B4}" type="datetime1">
              <a:rPr lang="ru-RU" smtClean="0"/>
              <a:t>13.12.2019</a:t>
            </a:fld>
            <a:endParaRPr lang="ru-RU"/>
          </a:p>
        </p:txBody>
      </p:sp>
      <p:sp>
        <p:nvSpPr>
          <p:cNvPr id="4" name="Slide Number Placeholder 3"/>
          <p:cNvSpPr>
            <a:spLocks noGrp="1"/>
          </p:cNvSpPr>
          <p:nvPr>
            <p:ph type="sldNum" sz="quarter" idx="13"/>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2452653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23528" y="2276872"/>
            <a:ext cx="8497887" cy="15841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ru-RU" sz="4000" dirty="0">
                <a:latin typeface="Times New Roman" panose="02020603050405020304" pitchFamily="18" charset="0"/>
                <a:cs typeface="Times New Roman" panose="02020603050405020304" pitchFamily="18" charset="0"/>
              </a:rPr>
              <a:t>Методы без использования лексикографических ресурсов</a:t>
            </a:r>
          </a:p>
        </p:txBody>
      </p:sp>
    </p:spTree>
    <p:extLst>
      <p:ext uri="{BB962C8B-B14F-4D97-AF65-F5344CB8AC3E}">
        <p14:creationId xmlns:p14="http://schemas.microsoft.com/office/powerpoint/2010/main" val="20770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Заголовок 1"/>
          <p:cNvSpPr>
            <a:spLocks noGrp="1"/>
          </p:cNvSpPr>
          <p:nvPr>
            <p:ph type="title"/>
          </p:nvPr>
        </p:nvSpPr>
        <p:spPr>
          <a:xfrm>
            <a:off x="683568" y="46352"/>
            <a:ext cx="7972425" cy="917575"/>
          </a:xfrm>
        </p:spPr>
        <p:txBody>
          <a:bodyPr>
            <a:normAutofit fontScale="90000"/>
          </a:bodyPr>
          <a:lstStyle/>
          <a:p>
            <a:pPr algn="ctr" eaLnBrk="1" fontAlgn="auto" hangingPunct="1">
              <a:spcAft>
                <a:spcPts val="0"/>
              </a:spcAft>
              <a:defRPr/>
            </a:pPr>
            <a:r>
              <a:rPr lang="ru-RU" dirty="0"/>
              <a:t>Контролируемые методы машинного обучения</a:t>
            </a:r>
          </a:p>
        </p:txBody>
      </p:sp>
      <p:sp>
        <p:nvSpPr>
          <p:cNvPr id="49155" name="Содержимое 2"/>
          <p:cNvSpPr>
            <a:spLocks noGrp="1"/>
          </p:cNvSpPr>
          <p:nvPr>
            <p:ph sz="quarter" idx="1"/>
          </p:nvPr>
        </p:nvSpPr>
        <p:spPr>
          <a:xfrm>
            <a:off x="387242" y="1166360"/>
            <a:ext cx="8649254" cy="5259387"/>
          </a:xfrm>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Задача разрешения семантической неоднозначности сводится к задаче классификации:</a:t>
            </a:r>
          </a:p>
          <a:p>
            <a:pPr eaLnBrk="1" hangingPunct="1"/>
            <a:r>
              <a:rPr lang="ru-RU" altLang="en-US" sz="2400" dirty="0">
                <a:latin typeface="Times New Roman" panose="02020603050405020304" pitchFamily="18" charset="0"/>
                <a:cs typeface="Times New Roman" panose="02020603050405020304" pitchFamily="18" charset="0"/>
              </a:rPr>
              <a:t>Дано: </a:t>
            </a:r>
            <a:r>
              <a:rPr lang="en-US" altLang="en-US" sz="2400" dirty="0" err="1">
                <a:latin typeface="Times New Roman" panose="02020603050405020304" pitchFamily="18" charset="0"/>
                <a:cs typeface="Times New Roman" panose="02020603050405020304" pitchFamily="18" charset="0"/>
              </a:rPr>
              <a:t>w</a:t>
            </a:r>
            <a:r>
              <a:rPr lang="en-US" altLang="en-US" sz="2400" baseline="-25000" dirty="0" err="1">
                <a:latin typeface="Times New Roman" panose="02020603050405020304" pitchFamily="18" charset="0"/>
                <a:cs typeface="Times New Roman" panose="02020603050405020304" pitchFamily="18" charset="0"/>
              </a:rPr>
              <a:t>j</a:t>
            </a:r>
            <a:r>
              <a:rPr lang="en-US" altLang="en-US" sz="2400" i="1" baseline="-25000" dirty="0">
                <a:latin typeface="Times New Roman" panose="02020603050405020304" pitchFamily="18" charset="0"/>
                <a:cs typeface="Times New Roman" panose="02020603050405020304" pitchFamily="18" charset="0"/>
              </a:rPr>
              <a:t>  ~ </a:t>
            </a:r>
            <a:r>
              <a:rPr lang="en-US" altLang="en-US" sz="2400" dirty="0">
                <a:latin typeface="Times New Roman" panose="02020603050405020304" pitchFamily="18" charset="0"/>
                <a:cs typeface="Times New Roman" panose="02020603050405020304" pitchFamily="18" charset="0"/>
              </a:rPr>
              <a:t>{</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 </a:t>
            </a:r>
            <a:r>
              <a:rPr lang="ru-RU" altLang="en-US" sz="2400" dirty="0" err="1">
                <a:latin typeface="Times New Roman" panose="02020603050405020304" pitchFamily="18" charset="0"/>
                <a:cs typeface="Times New Roman" panose="02020603050405020304" pitchFamily="18" charset="0"/>
              </a:rPr>
              <a:t>множестов</a:t>
            </a:r>
            <a:r>
              <a:rPr lang="ru-RU" altLang="en-US" sz="2400" dirty="0">
                <a:latin typeface="Times New Roman" panose="02020603050405020304" pitchFamily="18" charset="0"/>
                <a:cs typeface="Times New Roman" panose="02020603050405020304" pitchFamily="18" charset="0"/>
              </a:rPr>
              <a:t> смыслов для слова </a:t>
            </a:r>
            <a:r>
              <a:rPr lang="en-US" altLang="en-US" sz="2400" dirty="0" err="1">
                <a:latin typeface="Times New Roman" panose="02020603050405020304" pitchFamily="18" charset="0"/>
                <a:cs typeface="Times New Roman" panose="02020603050405020304" pitchFamily="18" charset="0"/>
              </a:rPr>
              <a:t>w</a:t>
            </a:r>
            <a:r>
              <a:rPr lang="en-US" altLang="en-US" sz="2400" baseline="-25000" dirty="0" err="1">
                <a:latin typeface="Times New Roman" panose="02020603050405020304" pitchFamily="18" charset="0"/>
                <a:cs typeface="Times New Roman" panose="02020603050405020304" pitchFamily="18" charset="0"/>
              </a:rPr>
              <a:t>j</a:t>
            </a:r>
            <a:endParaRPr lang="ru-RU" altLang="en-US" sz="2400" baseline="-25000" dirty="0">
              <a:latin typeface="Times New Roman" panose="02020603050405020304" pitchFamily="18" charset="0"/>
              <a:cs typeface="Times New Roman" panose="02020603050405020304" pitchFamily="18" charset="0"/>
            </a:endParaRPr>
          </a:p>
          <a:p>
            <a:pPr eaLnBrk="1" hangingPunct="1"/>
            <a:r>
              <a:rPr lang="en-US" altLang="en-US" sz="2400" dirty="0">
                <a:latin typeface="Times New Roman" panose="02020603050405020304" pitchFamily="18" charset="0"/>
                <a:cs typeface="Times New Roman" panose="02020603050405020304" pitchFamily="18" charset="0"/>
              </a:rPr>
              <a:t>{f</a:t>
            </a:r>
            <a:r>
              <a:rPr lang="en-US" altLang="en-US" sz="2400" baseline="-25000" dirty="0">
                <a:latin typeface="Times New Roman" panose="02020603050405020304" pitchFamily="18" charset="0"/>
                <a:cs typeface="Times New Roman" panose="02020603050405020304" pitchFamily="18" charset="0"/>
              </a:rPr>
              <a:t>i </a:t>
            </a:r>
            <a:r>
              <a:rPr lang="en-US" altLang="en-US" sz="2400" dirty="0">
                <a:latin typeface="Times New Roman" panose="02020603050405020304" pitchFamily="18" charset="0"/>
                <a:cs typeface="Times New Roman" panose="02020603050405020304" pitchFamily="18" charset="0"/>
              </a:rPr>
              <a:t>}</a:t>
            </a:r>
            <a:r>
              <a:rPr lang="en-US" altLang="en-US" sz="2400" baseline="-250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множество признаков </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(для данной задачи: признаки - множество контекстных слов, множество морфологических тегов и т.п.)</a:t>
            </a:r>
          </a:p>
          <a:p>
            <a:pPr marL="0" indent="0" eaLnBrk="1" hangingPunct="1">
              <a:buNone/>
            </a:pPr>
            <a:r>
              <a:rPr lang="ru-RU" altLang="en-US" sz="2400" dirty="0">
                <a:latin typeface="Times New Roman" panose="02020603050405020304" pitchFamily="18" charset="0"/>
                <a:cs typeface="Times New Roman" panose="02020603050405020304" pitchFamily="18" charset="0"/>
              </a:rPr>
              <a:t>Задача: наблюдаемое в конкретном контексте словоупотребление отнести к одному из классов (</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r>
              <a:rPr lang="ru-RU" altLang="en-US" sz="2400" dirty="0">
                <a:latin typeface="Times New Roman" panose="02020603050405020304" pitchFamily="18" charset="0"/>
                <a:cs typeface="Times New Roman" panose="02020603050405020304" pitchFamily="18" charset="0"/>
              </a:rPr>
              <a:t>) на основе информации о значениях признаков </a:t>
            </a:r>
            <a:r>
              <a:rPr lang="en-US" altLang="en-US" sz="2400" dirty="0">
                <a:latin typeface="Times New Roman" panose="02020603050405020304" pitchFamily="18" charset="0"/>
                <a:cs typeface="Times New Roman" panose="02020603050405020304" pitchFamily="18" charset="0"/>
              </a:rPr>
              <a:t>{f</a:t>
            </a:r>
            <a:r>
              <a:rPr lang="en-US" altLang="en-US" sz="2400" baseline="-25000" dirty="0">
                <a:latin typeface="Times New Roman" panose="02020603050405020304" pitchFamily="18" charset="0"/>
                <a:cs typeface="Times New Roman" panose="02020603050405020304" pitchFamily="18" charset="0"/>
              </a:rPr>
              <a:t>i </a:t>
            </a:r>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 для данного контекста</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			</a:t>
            </a:r>
            <a:r>
              <a:rPr lang="ru-RU" altLang="en-US" sz="2400" b="1" dirty="0">
                <a:latin typeface="Times New Roman" panose="02020603050405020304" pitchFamily="18" charset="0"/>
                <a:cs typeface="Times New Roman" panose="02020603050405020304" pitchFamily="18" charset="0"/>
                <a:sym typeface="Symbol" panose="05050102010706020507" pitchFamily="18" charset="2"/>
              </a:rPr>
              <a:t> </a:t>
            </a:r>
            <a:r>
              <a:rPr lang="ru-RU" altLang="en-US" sz="2400" dirty="0">
                <a:latin typeface="Times New Roman" panose="02020603050405020304" pitchFamily="18" charset="0"/>
                <a:cs typeface="Times New Roman" panose="02020603050405020304" pitchFamily="18" charset="0"/>
                <a:sym typeface="Symbol" panose="05050102010706020507" pitchFamily="18" charset="2"/>
              </a:rPr>
              <a:t>надо построить такую модель, чтобы по комбинации значений признаков максимально точно предсказывать </a:t>
            </a:r>
            <a:r>
              <a:rPr lang="en-US" altLang="en-US" sz="2400" i="1" dirty="0" err="1">
                <a:latin typeface="Times New Roman" panose="02020603050405020304" pitchFamily="18" charset="0"/>
                <a:cs typeface="Times New Roman" panose="02020603050405020304" pitchFamily="18" charset="0"/>
              </a:rPr>
              <a:t>s</a:t>
            </a:r>
            <a:r>
              <a:rPr lang="en-US" altLang="en-US" sz="2400" i="1" baseline="-25000" dirty="0" err="1">
                <a:latin typeface="Times New Roman" panose="02020603050405020304" pitchFamily="18" charset="0"/>
                <a:cs typeface="Times New Roman" panose="02020603050405020304" pitchFamily="18" charset="0"/>
              </a:rPr>
              <a:t>i</a:t>
            </a:r>
            <a:endParaRPr lang="ru-RU"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631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5">
                                            <p:txEl>
                                              <p:pRg st="3" end="3"/>
                                            </p:txEl>
                                          </p:spTgt>
                                        </p:tgtEl>
                                        <p:attrNameLst>
                                          <p:attrName>style.visibility</p:attrName>
                                        </p:attrNameLst>
                                      </p:cBhvr>
                                      <p:to>
                                        <p:strVal val="visible"/>
                                      </p:to>
                                    </p:set>
                                    <p:animEffect transition="in" filter="wipe(down)">
                                      <p:cBhvr>
                                        <p:cTn id="7" dur="500"/>
                                        <p:tgtEl>
                                          <p:spTgt spid="49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7650" name="Заголовок 1"/>
          <p:cNvSpPr>
            <a:spLocks noGrp="1"/>
          </p:cNvSpPr>
          <p:nvPr>
            <p:ph type="title"/>
          </p:nvPr>
        </p:nvSpPr>
        <p:spPr bwMode="auto">
          <a:xfrm>
            <a:off x="834794" y="123317"/>
            <a:ext cx="8410575" cy="1011238"/>
          </a:xfrm>
        </p:spPr>
        <p:txBody>
          <a:bodyPr wrap="square" lIns="91440" tIns="45720" rIns="91440" bIns="45720" numCol="1" anchorCtr="0" compatLnSpc="1">
            <a:prstTxWarp prst="textNoShape">
              <a:avLst/>
            </a:prstTxWarp>
            <a:noAutofit/>
          </a:bodyPr>
          <a:lstStyle/>
          <a:p>
            <a:pPr algn="ctr" eaLnBrk="1" hangingPunct="1"/>
            <a:r>
              <a:rPr lang="ru-RU" altLang="en-US" sz="3200" cap="none" dirty="0">
                <a:latin typeface="Times New Roman" panose="02020603050405020304" pitchFamily="18" charset="0"/>
              </a:rPr>
              <a:t>КОНТРОЛИРУЕМЫЕ МЕТОДЫ ОБУЧЕНИЯ: ОБУЧАЕМЫЙ КЛАССИФИКАТОР</a:t>
            </a:r>
          </a:p>
        </p:txBody>
      </p:sp>
      <p:sp>
        <p:nvSpPr>
          <p:cNvPr id="27651" name="Содержимое 2"/>
          <p:cNvSpPr>
            <a:spLocks noGrp="1"/>
          </p:cNvSpPr>
          <p:nvPr>
            <p:ph sz="quarter" idx="1"/>
          </p:nvPr>
        </p:nvSpPr>
        <p:spPr>
          <a:xfrm>
            <a:off x="179512" y="1219200"/>
            <a:ext cx="8784976" cy="5500688"/>
          </a:xfrm>
        </p:spPr>
        <p:txBody>
          <a:bodyPr>
            <a:normAutofit/>
          </a:bodyPr>
          <a:lstStyle/>
          <a:p>
            <a:pPr eaLnBrk="1" hangingPunct="1"/>
            <a:r>
              <a:rPr lang="ru-RU" altLang="en-US" sz="2400" dirty="0">
                <a:latin typeface="Times New Roman" panose="02020603050405020304" pitchFamily="18" charset="0"/>
                <a:cs typeface="Times New Roman" panose="02020603050405020304" pitchFamily="18" charset="0"/>
              </a:rPr>
              <a:t>Обучающий корпус: размеченный по </a:t>
            </a:r>
            <a:r>
              <a:rPr lang="en-US" altLang="en-US" sz="2400" dirty="0" err="1">
                <a:latin typeface="Times New Roman" panose="02020603050405020304" pitchFamily="18" charset="0"/>
                <a:cs typeface="Times New Roman" panose="02020603050405020304" pitchFamily="18" charset="0"/>
              </a:rPr>
              <a:t>s</a:t>
            </a:r>
            <a:r>
              <a:rPr lang="en-US" altLang="en-US" sz="2400" baseline="-250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a:t>
            </a:r>
            <a:r>
              <a:rPr lang="ru-RU" altLang="en-US" sz="2400" dirty="0">
                <a:latin typeface="Times New Roman" panose="02020603050405020304" pitchFamily="18" charset="0"/>
                <a:cs typeface="Times New Roman" panose="02020603050405020304" pitchFamily="18" charset="0"/>
              </a:rPr>
              <a:t>вручную корпус текстов</a:t>
            </a:r>
          </a:p>
          <a:p>
            <a:pPr eaLnBrk="1" hangingPunct="1"/>
            <a:r>
              <a:rPr lang="ru-RU" altLang="en-US" sz="2400" dirty="0">
                <a:latin typeface="Times New Roman" panose="02020603050405020304" pitchFamily="18" charset="0"/>
                <a:cs typeface="Times New Roman" panose="02020603050405020304" pitchFamily="18" charset="0"/>
              </a:rPr>
              <a:t>Множество признаков: контекстные слова и </a:t>
            </a:r>
            <a:r>
              <a:rPr lang="en-US" altLang="en-US" sz="2400" dirty="0">
                <a:latin typeface="Times New Roman" panose="02020603050405020304" pitchFamily="18" charset="0"/>
                <a:cs typeface="Times New Roman" panose="02020603050405020304" pitchFamily="18" charset="0"/>
              </a:rPr>
              <a:t>POS</a:t>
            </a:r>
            <a:r>
              <a:rPr lang="ru-RU" altLang="en-US" sz="2400" dirty="0">
                <a:latin typeface="Times New Roman" panose="02020603050405020304" pitchFamily="18" charset="0"/>
                <a:cs typeface="Times New Roman" panose="02020603050405020304" pitchFamily="18" charset="0"/>
              </a:rPr>
              <a:t> тэги с весами</a:t>
            </a:r>
          </a:p>
          <a:p>
            <a:pPr eaLnBrk="1" hangingPunct="1"/>
            <a:r>
              <a:rPr lang="ru-RU" altLang="en-US" sz="2400" dirty="0">
                <a:latin typeface="Times New Roman" panose="02020603050405020304" pitchFamily="18" charset="0"/>
                <a:cs typeface="Times New Roman" panose="02020603050405020304" pitchFamily="18" charset="0"/>
              </a:rPr>
              <a:t>Найти такие значения признаков, чтобы их комбинация была «оптимальна» на данном значении слова </a:t>
            </a:r>
            <a:r>
              <a:rPr lang="en-US" altLang="en-US" sz="2400" dirty="0">
                <a:latin typeface="Times New Roman" panose="02020603050405020304" pitchFamily="18" charset="0"/>
                <a:cs typeface="Times New Roman" panose="02020603050405020304" pitchFamily="18" charset="0"/>
              </a:rPr>
              <a:t>(</a:t>
            </a:r>
            <a:r>
              <a:rPr lang="ru-RU" altLang="en-US" sz="2400" dirty="0">
                <a:latin typeface="Times New Roman" panose="02020603050405020304" pitchFamily="18" charset="0"/>
                <a:cs typeface="Times New Roman" panose="02020603050405020304" pitchFamily="18" charset="0"/>
              </a:rPr>
              <a:t>например, вероятность приписать данное значение словоформе в данном контексте была максимальной или энтропия была бы максимальной)</a:t>
            </a:r>
          </a:p>
          <a:p>
            <a:pPr eaLnBrk="1" hangingPunct="1"/>
            <a:r>
              <a:rPr lang="en-GB" altLang="en-US" sz="2400" b="1" dirty="0">
                <a:latin typeface="Times New Roman" panose="02020603050405020304" pitchFamily="18" charset="0"/>
                <a:cs typeface="Times New Roman" panose="02020603050405020304" pitchFamily="18" charset="0"/>
              </a:rPr>
              <a:t>sˆ= </a:t>
            </a:r>
            <a:r>
              <a:rPr lang="en-GB" altLang="en-US" sz="2400" b="1" dirty="0" err="1">
                <a:latin typeface="Times New Roman" panose="02020603050405020304" pitchFamily="18" charset="0"/>
                <a:cs typeface="Times New Roman" panose="02020603050405020304" pitchFamily="18" charset="0"/>
              </a:rPr>
              <a:t>argmax</a:t>
            </a:r>
            <a:r>
              <a:rPr lang="en-GB" altLang="en-US" sz="2400" b="1" dirty="0">
                <a:latin typeface="Times New Roman" panose="02020603050405020304" pitchFamily="18" charset="0"/>
                <a:cs typeface="Times New Roman" panose="02020603050405020304" pitchFamily="18" charset="0"/>
              </a:rPr>
              <a:t> </a:t>
            </a:r>
            <a:r>
              <a:rPr lang="en-GB" altLang="en-US" sz="2400" b="1" baseline="-33000" dirty="0">
                <a:latin typeface="Times New Roman" panose="02020603050405020304" pitchFamily="18" charset="0"/>
                <a:cs typeface="Times New Roman" panose="02020603050405020304" pitchFamily="18" charset="0"/>
              </a:rPr>
              <a:t>s ε senses</a:t>
            </a:r>
            <a:r>
              <a:rPr lang="en-GB" altLang="en-US" sz="2400" b="1" dirty="0">
                <a:latin typeface="Times New Roman" panose="02020603050405020304" pitchFamily="18" charset="0"/>
                <a:cs typeface="Times New Roman" panose="02020603050405020304" pitchFamily="18" charset="0"/>
              </a:rPr>
              <a:t> </a:t>
            </a:r>
            <a:r>
              <a:rPr lang="en-GB" altLang="en-US" sz="2400" b="1" dirty="0" err="1">
                <a:latin typeface="Times New Roman" panose="02020603050405020304" pitchFamily="18" charset="0"/>
                <a:cs typeface="Times New Roman" panose="02020603050405020304" pitchFamily="18" charset="0"/>
              </a:rPr>
              <a:t>Pr</a:t>
            </a:r>
            <a:r>
              <a:rPr lang="en-GB" altLang="en-US" sz="2400" b="1" dirty="0">
                <a:latin typeface="Times New Roman" panose="02020603050405020304" pitchFamily="18" charset="0"/>
                <a:cs typeface="Times New Roman" panose="02020603050405020304" pitchFamily="18" charset="0"/>
              </a:rPr>
              <a:t>(</a:t>
            </a:r>
            <a:r>
              <a:rPr lang="en-GB" altLang="en-US" sz="2400" b="1" dirty="0" err="1">
                <a:latin typeface="Times New Roman" panose="02020603050405020304" pitchFamily="18" charset="0"/>
                <a:cs typeface="Times New Roman" panose="02020603050405020304" pitchFamily="18" charset="0"/>
              </a:rPr>
              <a:t>s|V</a:t>
            </a:r>
            <a:r>
              <a:rPr lang="en-GB" altLang="en-US" sz="2400" b="1" baseline="-33000" dirty="0" err="1">
                <a:latin typeface="Times New Roman" panose="02020603050405020304" pitchFamily="18" charset="0"/>
                <a:cs typeface="Times New Roman" panose="02020603050405020304" pitchFamily="18" charset="0"/>
              </a:rPr>
              <a:t>w</a:t>
            </a:r>
            <a:r>
              <a:rPr lang="en-GB" altLang="en-US" sz="2400" b="1" dirty="0">
                <a:latin typeface="Times New Roman" panose="02020603050405020304" pitchFamily="18" charset="0"/>
                <a:cs typeface="Times New Roman" panose="02020603050405020304" pitchFamily="18" charset="0"/>
              </a:rPr>
              <a:t>)</a:t>
            </a: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Обучение: </a:t>
            </a:r>
            <a:endParaRPr lang="en-US" altLang="en-US" sz="2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ru-RU" altLang="en-US" sz="2400" dirty="0">
                <a:latin typeface="Times New Roman" panose="02020603050405020304" pitchFamily="18" charset="0"/>
                <a:cs typeface="Times New Roman" panose="02020603050405020304" pitchFamily="18" charset="0"/>
              </a:rPr>
              <a:t>извлечение из корпуса информации о совместной встречаемости значения</a:t>
            </a:r>
            <a:r>
              <a:rPr lang="en-US" altLang="en-US" sz="2400" dirty="0">
                <a:latin typeface="Times New Roman" panose="02020603050405020304" pitchFamily="18" charset="0"/>
                <a:cs typeface="Times New Roman" panose="02020603050405020304" pitchFamily="18" charset="0"/>
              </a:rPr>
              <a:t> </a:t>
            </a:r>
            <a:r>
              <a:rPr lang="en-GB" altLang="en-US" sz="2400" b="1" dirty="0">
                <a:latin typeface="Times New Roman" panose="02020603050405020304" pitchFamily="18" charset="0"/>
                <a:cs typeface="Times New Roman" panose="02020603050405020304" pitchFamily="18" charset="0"/>
              </a:rPr>
              <a:t>s</a:t>
            </a:r>
            <a:r>
              <a:rPr lang="en-GB" altLang="en-US" sz="2400" b="1" baseline="-33000" dirty="0">
                <a:latin typeface="Times New Roman" panose="02020603050405020304" pitchFamily="18" charset="0"/>
                <a:cs typeface="Times New Roman" panose="02020603050405020304" pitchFamily="18" charset="0"/>
              </a:rPr>
              <a:t> </a:t>
            </a:r>
            <a:r>
              <a:rPr lang="en-GB" altLang="en-US" sz="2400" b="1" baseline="-33000" dirty="0" err="1">
                <a:latin typeface="Times New Roman" panose="02020603050405020304" pitchFamily="18" charset="0"/>
                <a:cs typeface="Times New Roman" panose="02020603050405020304" pitchFamily="18" charset="0"/>
              </a:rPr>
              <a:t>i</a:t>
            </a:r>
            <a:r>
              <a:rPr lang="ru-RU" altLang="en-US" sz="2400" dirty="0">
                <a:latin typeface="Times New Roman" panose="02020603050405020304" pitchFamily="18" charset="0"/>
                <a:cs typeface="Times New Roman" panose="02020603050405020304" pitchFamily="18" charset="0"/>
              </a:rPr>
              <a:t> и признака </a:t>
            </a:r>
            <a:r>
              <a:rPr lang="en-US" altLang="en-US" sz="2400" dirty="0">
                <a:latin typeface="Times New Roman" panose="02020603050405020304" pitchFamily="18" charset="0"/>
                <a:cs typeface="Times New Roman" panose="02020603050405020304" pitchFamily="18" charset="0"/>
              </a:rPr>
              <a:t>v</a:t>
            </a:r>
            <a:r>
              <a:rPr lang="en-GB" altLang="en-US" sz="2400" b="1" baseline="-33000" dirty="0">
                <a:latin typeface="Times New Roman" panose="02020603050405020304" pitchFamily="18" charset="0"/>
                <a:cs typeface="Times New Roman" panose="02020603050405020304" pitchFamily="18" charset="0"/>
              </a:rPr>
              <a:t>w</a:t>
            </a:r>
            <a:endParaRPr lang="ru-RU"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062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66050" y="0"/>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3682" name="Rectangle 2"/>
          <p:cNvSpPr>
            <a:spLocks noGrp="1" noChangeArrowheads="1"/>
          </p:cNvSpPr>
          <p:nvPr>
            <p:ph type="title"/>
          </p:nvPr>
        </p:nvSpPr>
        <p:spPr>
          <a:xfrm>
            <a:off x="1099040" y="35296"/>
            <a:ext cx="8229600" cy="1143000"/>
          </a:xfrm>
        </p:spPr>
        <p:txBody>
          <a:bodyPr/>
          <a:lstStyle/>
          <a:p>
            <a:r>
              <a:rPr lang="ru-RU" dirty="0"/>
              <a:t>Признаки для классификатора</a:t>
            </a:r>
            <a:endParaRPr lang="en-US" dirty="0"/>
          </a:p>
        </p:txBody>
      </p:sp>
      <p:sp>
        <p:nvSpPr>
          <p:cNvPr id="1223683" name="Rectangle 3"/>
          <p:cNvSpPr>
            <a:spLocks noGrp="1" noChangeArrowheads="1"/>
          </p:cNvSpPr>
          <p:nvPr>
            <p:ph type="body" idx="1"/>
          </p:nvPr>
        </p:nvSpPr>
        <p:spPr>
          <a:xfrm>
            <a:off x="335467" y="1626426"/>
            <a:ext cx="8453437" cy="3890805"/>
          </a:xfrm>
        </p:spPr>
        <p:txBody>
          <a:bodyPr>
            <a:normAutofit/>
          </a:bodyPr>
          <a:lstStyle/>
          <a:p>
            <a:r>
              <a:rPr lang="en-US" sz="2400" b="1" dirty="0" err="1">
                <a:latin typeface="Times New Roman" panose="02020603050405020304" pitchFamily="18" charset="0"/>
                <a:cs typeface="Times New Roman" panose="02020603050405020304" pitchFamily="18" charset="0"/>
              </a:rPr>
              <a:t>Collocational</a:t>
            </a:r>
            <a:r>
              <a:rPr lang="en-US" sz="2400" dirty="0">
                <a:latin typeface="Times New Roman" panose="02020603050405020304" pitchFamily="18" charset="0"/>
                <a:cs typeface="Times New Roman" panose="02020603050405020304" pitchFamily="18" charset="0"/>
              </a:rPr>
              <a:t> features and </a:t>
            </a:r>
            <a:r>
              <a:rPr lang="en-US" sz="2400" b="1" dirty="0">
                <a:latin typeface="Times New Roman" panose="02020603050405020304" pitchFamily="18" charset="0"/>
                <a:cs typeface="Times New Roman" panose="02020603050405020304" pitchFamily="18" charset="0"/>
              </a:rPr>
              <a:t>bag-of-words </a:t>
            </a:r>
            <a:r>
              <a:rPr lang="en-US" sz="2400" dirty="0">
                <a:latin typeface="Times New Roman" panose="02020603050405020304" pitchFamily="18" charset="0"/>
                <a:cs typeface="Times New Roman" panose="02020603050405020304" pitchFamily="18" charset="0"/>
              </a:rPr>
              <a:t>features</a:t>
            </a:r>
          </a:p>
          <a:p>
            <a:pPr lvl="1"/>
            <a:r>
              <a:rPr lang="en-US" sz="2400" b="1" dirty="0" err="1">
                <a:solidFill>
                  <a:srgbClr val="0070C0"/>
                </a:solidFill>
                <a:latin typeface="Times New Roman" panose="02020603050405020304" pitchFamily="18" charset="0"/>
                <a:cs typeface="Times New Roman" panose="02020603050405020304" pitchFamily="18" charset="0"/>
              </a:rPr>
              <a:t>Collocational</a:t>
            </a:r>
            <a:endParaRPr lang="en-US" sz="2400" dirty="0">
              <a:solidFill>
                <a:srgbClr val="0070C0"/>
              </a:solidFill>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Features about words at </a:t>
            </a:r>
            <a:r>
              <a:rPr lang="en-US" b="1" dirty="0">
                <a:latin typeface="Times New Roman" panose="02020603050405020304" pitchFamily="18" charset="0"/>
                <a:cs typeface="Times New Roman" panose="02020603050405020304" pitchFamily="18" charset="0"/>
              </a:rPr>
              <a:t>specific</a:t>
            </a:r>
            <a:r>
              <a:rPr lang="en-US" dirty="0">
                <a:latin typeface="Times New Roman" panose="02020603050405020304" pitchFamily="18" charset="0"/>
                <a:cs typeface="Times New Roman" panose="02020603050405020304" pitchFamily="18" charset="0"/>
              </a:rPr>
              <a:t> positions near target word</a:t>
            </a:r>
          </a:p>
          <a:p>
            <a:pPr lvl="3"/>
            <a:r>
              <a:rPr lang="en-US" sz="2400" dirty="0">
                <a:solidFill>
                  <a:srgbClr val="0070C0"/>
                </a:solidFill>
                <a:latin typeface="Times New Roman" panose="02020603050405020304" pitchFamily="18" charset="0"/>
                <a:cs typeface="Times New Roman" panose="02020603050405020304" pitchFamily="18" charset="0"/>
              </a:rPr>
              <a:t>Often limited to just word identity and POS</a:t>
            </a:r>
          </a:p>
          <a:p>
            <a:pPr lvl="1"/>
            <a:r>
              <a:rPr lang="en-US" sz="2400" b="1" dirty="0">
                <a:solidFill>
                  <a:srgbClr val="0070C0"/>
                </a:solidFill>
                <a:latin typeface="Times New Roman" panose="02020603050405020304" pitchFamily="18" charset="0"/>
                <a:cs typeface="Times New Roman" panose="02020603050405020304" pitchFamily="18" charset="0"/>
              </a:rPr>
              <a:t>Bag-of-words</a:t>
            </a:r>
            <a:endParaRPr lang="en-US" sz="2400" dirty="0">
              <a:solidFill>
                <a:srgbClr val="0070C0"/>
              </a:solidFill>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Features about words that occur anywhere in the window (regardless of position)</a:t>
            </a:r>
          </a:p>
          <a:p>
            <a:pPr lvl="3"/>
            <a:r>
              <a:rPr lang="en-US" sz="2400" dirty="0">
                <a:solidFill>
                  <a:srgbClr val="0070C0"/>
                </a:solidFill>
                <a:latin typeface="Times New Roman" panose="02020603050405020304" pitchFamily="18" charset="0"/>
                <a:cs typeface="Times New Roman" panose="02020603050405020304" pitchFamily="18" charset="0"/>
              </a:rPr>
              <a:t>Typically limited to frequency counts</a:t>
            </a:r>
          </a:p>
        </p:txBody>
      </p:sp>
      <p:sp>
        <p:nvSpPr>
          <p:cNvPr id="3" name="Прямоугольник 2"/>
          <p:cNvSpPr/>
          <p:nvPr/>
        </p:nvSpPr>
        <p:spPr>
          <a:xfrm>
            <a:off x="15845" y="5859081"/>
            <a:ext cx="4042902" cy="369332"/>
          </a:xfrm>
          <a:prstGeom prst="rect">
            <a:avLst/>
          </a:prstGeom>
        </p:spPr>
        <p:txBody>
          <a:bodyPr wrap="none">
            <a:spAutoFit/>
          </a:bodyPr>
          <a:lstStyle/>
          <a:p>
            <a:pPr lvl="1"/>
            <a:r>
              <a:rPr lang="ru-RU" i="1" dirty="0">
                <a:solidFill>
                  <a:schemeClr val="tx2">
                    <a:lumMod val="75000"/>
                  </a:schemeClr>
                </a:solidFill>
                <a:latin typeface="Times New Roman" panose="02020603050405020304" pitchFamily="18" charset="0"/>
                <a:cs typeface="Times New Roman" panose="02020603050405020304" pitchFamily="18" charset="0"/>
              </a:rPr>
              <a:t>(Из</a:t>
            </a:r>
            <a:r>
              <a:rPr lang="en-US" i="1" dirty="0">
                <a:solidFill>
                  <a:schemeClr val="tx2">
                    <a:lumMod val="75000"/>
                  </a:schemeClr>
                </a:solidFill>
                <a:latin typeface="Times New Roman" panose="02020603050405020304" pitchFamily="18" charset="0"/>
                <a:cs typeface="Times New Roman" panose="02020603050405020304" pitchFamily="18" charset="0"/>
              </a:rPr>
              <a:t> </a:t>
            </a:r>
            <a:r>
              <a:rPr lang="ru-RU" i="1" dirty="0">
                <a:solidFill>
                  <a:schemeClr val="tx2">
                    <a:lumMod val="75000"/>
                  </a:schemeClr>
                </a:solidFill>
                <a:latin typeface="Times New Roman" panose="02020603050405020304" pitchFamily="18" charset="0"/>
                <a:cs typeface="Times New Roman" panose="02020603050405020304" pitchFamily="18" charset="0"/>
              </a:rPr>
              <a:t>презентации </a:t>
            </a:r>
            <a:r>
              <a:rPr lang="en-US" i="1" dirty="0" err="1">
                <a:solidFill>
                  <a:schemeClr val="tx2">
                    <a:lumMod val="75000"/>
                  </a:schemeClr>
                </a:solidFill>
                <a:latin typeface="Times New Roman" panose="02020603050405020304" pitchFamily="18" charset="0"/>
                <a:cs typeface="Times New Roman" panose="02020603050405020304" pitchFamily="18" charset="0"/>
              </a:rPr>
              <a:t>Martin&amp;Jurafsky</a:t>
            </a:r>
            <a:r>
              <a:rPr lang="ru-RU" i="1" dirty="0">
                <a:solidFill>
                  <a:schemeClr val="tx2">
                    <a:lumMod val="75000"/>
                  </a:schemeClr>
                </a:solidFill>
                <a:latin typeface="Times New Roman" panose="02020603050405020304" pitchFamily="18" charset="0"/>
                <a:cs typeface="Times New Roman" panose="02020603050405020304" pitchFamily="18" charset="0"/>
              </a:rPr>
              <a:t>)</a:t>
            </a:r>
            <a:endParaRPr lang="en-US" i="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394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250825" y="1600200"/>
            <a:ext cx="8893175" cy="4525963"/>
          </a:xfrm>
        </p:spPr>
        <p:txBody>
          <a:bodyPr/>
          <a:lstStyle/>
          <a:p>
            <a:r>
              <a:rPr lang="ru-RU" dirty="0">
                <a:latin typeface="Times New Roman" panose="02020603050405020304" pitchFamily="18" charset="0"/>
                <a:cs typeface="Times New Roman" panose="02020603050405020304" pitchFamily="18" charset="0"/>
              </a:rPr>
              <a:t>Машинный перевод</a:t>
            </a:r>
          </a:p>
          <a:p>
            <a:pPr marL="0" indent="0">
              <a:buNone/>
            </a:pPr>
            <a:r>
              <a:rPr lang="en-US" sz="2400" dirty="0">
                <a:latin typeface="Times New Roman" panose="02020603050405020304" pitchFamily="18" charset="0"/>
                <a:cs typeface="Times New Roman" panose="02020603050405020304" pitchFamily="18" charset="0"/>
              </a:rPr>
              <a:t>Governing and Binding theory -&gt; </a:t>
            </a:r>
            <a:r>
              <a:rPr lang="ru-RU" sz="2400" dirty="0">
                <a:latin typeface="Times New Roman" panose="02020603050405020304" pitchFamily="18" charset="0"/>
                <a:cs typeface="Times New Roman" panose="02020603050405020304" pitchFamily="18" charset="0"/>
              </a:rPr>
              <a:t>Управление и Обязательная теория</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Governing and Binding Theory -&gt; </a:t>
            </a:r>
            <a:r>
              <a:rPr lang="ru-RU" sz="2400" dirty="0">
                <a:latin typeface="Times New Roman" panose="02020603050405020304" pitchFamily="18" charset="0"/>
                <a:cs typeface="Times New Roman" panose="02020603050405020304" pitchFamily="18" charset="0"/>
              </a:rPr>
              <a:t>Управляющих</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привязка</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теории</a:t>
            </a:r>
            <a:r>
              <a:rPr lang="ru-RU" dirty="0"/>
              <a:t> </a:t>
            </a:r>
            <a:endParaRPr lang="en-US" dirty="0"/>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Институт им. Королева -</a:t>
            </a:r>
            <a:r>
              <a:rPr lang="en-US" sz="2400" dirty="0">
                <a:latin typeface="Times New Roman" panose="02020603050405020304" pitchFamily="18" charset="0"/>
                <a:cs typeface="Times New Roman" panose="02020603050405020304" pitchFamily="18" charset="0"/>
              </a:rPr>
              <a:t>&gt;</a:t>
            </a:r>
          </a:p>
          <a:p>
            <a:pPr marL="0" indent="0">
              <a:buNone/>
            </a:pPr>
            <a:r>
              <a:rPr lang="en-US" sz="2400" dirty="0">
                <a:latin typeface="Times New Roman" panose="02020603050405020304" pitchFamily="18" charset="0"/>
                <a:cs typeface="Times New Roman" panose="02020603050405020304" pitchFamily="18" charset="0"/>
              </a:rPr>
              <a:t>Institute to them. </a:t>
            </a:r>
          </a:p>
          <a:p>
            <a:pPr marL="0" indent="0">
              <a:buNone/>
            </a:pPr>
            <a:r>
              <a:rPr lang="en-US" sz="2400" dirty="0">
                <a:latin typeface="Times New Roman" panose="02020603050405020304" pitchFamily="18" charset="0"/>
                <a:cs typeface="Times New Roman" panose="02020603050405020304" pitchFamily="18" charset="0"/>
              </a:rPr>
              <a:t>Institute in the </a:t>
            </a:r>
            <a:r>
              <a:rPr lang="en-US" sz="2400" dirty="0" err="1">
                <a:latin typeface="Times New Roman" panose="02020603050405020304" pitchFamily="18" charset="0"/>
                <a:cs typeface="Times New Roman" panose="02020603050405020304" pitchFamily="18" charset="0"/>
              </a:rPr>
              <a:t>honour</a:t>
            </a:r>
            <a:r>
              <a:rPr lang="en-US" sz="2400" dirty="0">
                <a:latin typeface="Times New Roman" panose="02020603050405020304" pitchFamily="18" charset="0"/>
                <a:cs typeface="Times New Roman" panose="02020603050405020304" pitchFamily="18" charset="0"/>
              </a:rPr>
              <a:t> of Queen </a:t>
            </a:r>
            <a:endParaRPr lang="ru-RU" sz="2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1"/>
          </p:nvPr>
        </p:nvSpPr>
        <p:spPr>
          <a:xfrm>
            <a:off x="0" y="6356350"/>
            <a:ext cx="2133600" cy="365125"/>
          </a:xfrm>
        </p:spPr>
        <p:txBody>
          <a:bodyPr/>
          <a:lstStyle/>
          <a:p>
            <a:fld id="{DE7E8B8C-15B3-4F5C-98A6-5E2AE4BC36AF}" type="datetime1">
              <a:rPr lang="ru-RU" smtClean="0"/>
              <a:t>13.12.2019</a:t>
            </a:fld>
            <a:endParaRPr lang="ru-RU"/>
          </a:p>
        </p:txBody>
      </p:sp>
      <p:sp>
        <p:nvSpPr>
          <p:cNvPr id="4" name="Slide Number Placeholder 3"/>
          <p:cNvSpPr>
            <a:spLocks noGrp="1"/>
          </p:cNvSpPr>
          <p:nvPr>
            <p:ph type="sldNum" sz="quarter" idx="13"/>
          </p:nvPr>
        </p:nvSpPr>
        <p:spPr>
          <a:xfrm>
            <a:off x="7010400" y="6356350"/>
            <a:ext cx="2133600" cy="365125"/>
          </a:xfrm>
        </p:spPr>
        <p:txBody>
          <a:bodyPr/>
          <a:lstStyle/>
          <a:p>
            <a:fld id="{F2A835A1-215F-43A1-8796-0F93B25450BF}" type="slidenum">
              <a:rPr lang="ru-RU" smtClean="0"/>
              <a:pPr/>
              <a:t>7</a:t>
            </a:fld>
            <a:endParaRPr lang="ru-RU"/>
          </a:p>
        </p:txBody>
      </p:sp>
      <p:sp>
        <p:nvSpPr>
          <p:cNvPr id="5" name="Footer Placeholder 4"/>
          <p:cNvSpPr>
            <a:spLocks noGrp="1"/>
          </p:cNvSpPr>
          <p:nvPr>
            <p:ph type="ftr" sz="quarter" idx="12"/>
          </p:nvPr>
        </p:nvSpPr>
        <p:spPr>
          <a:xfrm>
            <a:off x="2915816" y="6400800"/>
            <a:ext cx="2895600" cy="365125"/>
          </a:xfrm>
        </p:spPr>
        <p:txBody>
          <a:bodyPr/>
          <a:lstStyle/>
          <a:p>
            <a:r>
              <a:rPr lang="ru-RU" dirty="0"/>
              <a:t>Автоматическая обработка текста 2. 2019 ВШЭ. </a:t>
            </a:r>
            <a:r>
              <a:rPr lang="ru-RU" dirty="0" err="1"/>
              <a:t>С.Ю.Толдова</a:t>
            </a:r>
            <a:endParaRPr lang="ru-RU" dirty="0"/>
          </a:p>
        </p:txBody>
      </p:sp>
      <p:sp>
        <p:nvSpPr>
          <p:cNvPr id="6" name="Title 1"/>
          <p:cNvSpPr txBox="1">
            <a:spLocks/>
          </p:cNvSpPr>
          <p:nvPr/>
        </p:nvSpPr>
        <p:spPr>
          <a:xfrm>
            <a:off x="1835696" y="0"/>
            <a:ext cx="7200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extLst>
      <p:ext uri="{BB962C8B-B14F-4D97-AF65-F5344CB8AC3E}">
        <p14:creationId xmlns:p14="http://schemas.microsoft.com/office/powerpoint/2010/main" val="39654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7778" name="Rectangle 2"/>
          <p:cNvSpPr>
            <a:spLocks noGrp="1" noChangeArrowheads="1"/>
          </p:cNvSpPr>
          <p:nvPr>
            <p:ph type="title"/>
          </p:nvPr>
        </p:nvSpPr>
        <p:spPr/>
        <p:txBody>
          <a:bodyPr/>
          <a:lstStyle/>
          <a:p>
            <a:r>
              <a:rPr lang="ru-RU" dirty="0"/>
              <a:t>«Мешок слов». Признаки</a:t>
            </a:r>
            <a:endParaRPr lang="en-US" dirty="0"/>
          </a:p>
        </p:txBody>
      </p:sp>
      <p:sp>
        <p:nvSpPr>
          <p:cNvPr id="1227779" name="Rectangle 3"/>
          <p:cNvSpPr>
            <a:spLocks noGrp="1" noChangeArrowheads="1"/>
          </p:cNvSpPr>
          <p:nvPr>
            <p:ph type="body" idx="1"/>
          </p:nvPr>
        </p:nvSpPr>
        <p:spPr/>
        <p:txBody>
          <a:bodyPr>
            <a:normAutofit/>
          </a:bodyPr>
          <a:lstStyle/>
          <a:p>
            <a:r>
              <a:rPr lang="ru-RU" sz="2800" dirty="0">
                <a:latin typeface="Times New Roman" panose="02020603050405020304" pitchFamily="18" charset="0"/>
                <a:cs typeface="Times New Roman" panose="02020603050405020304" pitchFamily="18" charset="0"/>
              </a:rPr>
              <a:t>игнорируем позиции</a:t>
            </a:r>
          </a:p>
          <a:p>
            <a:r>
              <a:rPr lang="ru-RU" sz="2800" dirty="0">
                <a:latin typeface="Times New Roman" panose="02020603050405020304" pitchFamily="18" charset="0"/>
                <a:cs typeface="Times New Roman" panose="02020603050405020304" pitchFamily="18" charset="0"/>
              </a:rPr>
              <a:t>в пределах окна</a:t>
            </a:r>
          </a:p>
          <a:p>
            <a:r>
              <a:rPr lang="ru-RU" sz="2800" dirty="0">
                <a:latin typeface="Times New Roman" panose="02020603050405020304" pitchFamily="18" charset="0"/>
                <a:cs typeface="Times New Roman" panose="02020603050405020304" pitchFamily="18" charset="0"/>
              </a:rPr>
              <a:t>выбор словаря</a:t>
            </a:r>
          </a:p>
          <a:p>
            <a:r>
              <a:rPr lang="ru-RU" sz="2800" dirty="0">
                <a:latin typeface="Times New Roman" panose="02020603050405020304" pitchFamily="18" charset="0"/>
                <a:cs typeface="Times New Roman" panose="02020603050405020304" pitchFamily="18" charset="0"/>
              </a:rPr>
              <a:t>частота </a:t>
            </a:r>
            <a:r>
              <a:rPr lang="en-US" sz="2800" dirty="0">
                <a:latin typeface="Times New Roman" panose="02020603050405020304" pitchFamily="18" charset="0"/>
                <a:cs typeface="Times New Roman" panose="02020603050405020304" pitchFamily="18" charset="0"/>
              </a:rPr>
              <a:t>/</a:t>
            </a:r>
            <a:r>
              <a:rPr lang="ru-RU" sz="2800" dirty="0">
                <a:latin typeface="Times New Roman" panose="02020603050405020304" pitchFamily="18" charset="0"/>
                <a:cs typeface="Times New Roman" panose="02020603050405020304" pitchFamily="18" charset="0"/>
              </a:rPr>
              <a:t> бинарный признак</a:t>
            </a:r>
          </a:p>
          <a:p>
            <a:pPr>
              <a:buFont typeface="Wingdings" charset="0"/>
              <a:buNone/>
            </a:pPr>
            <a:endParaRPr lang="en-US" dirty="0"/>
          </a:p>
        </p:txBody>
      </p:sp>
    </p:spTree>
    <p:extLst>
      <p:ext uri="{BB962C8B-B14F-4D97-AF65-F5344CB8AC3E}">
        <p14:creationId xmlns:p14="http://schemas.microsoft.com/office/powerpoint/2010/main" val="561322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Группа 12"/>
          <p:cNvGrpSpPr/>
          <p:nvPr/>
        </p:nvGrpSpPr>
        <p:grpSpPr>
          <a:xfrm>
            <a:off x="-51137" y="-14752"/>
            <a:ext cx="9204666" cy="6869555"/>
            <a:chOff x="12190" y="-46746"/>
            <a:chExt cx="9204666" cy="6869555"/>
          </a:xfrm>
        </p:grpSpPr>
        <p:grpSp>
          <p:nvGrpSpPr>
            <p:cNvPr id="14" name="Группа 13"/>
            <p:cNvGrpSpPr/>
            <p:nvPr/>
          </p:nvGrpSpPr>
          <p:grpSpPr>
            <a:xfrm>
              <a:off x="12190" y="-46746"/>
              <a:ext cx="9204666" cy="6869555"/>
              <a:chOff x="12190" y="-46746"/>
              <a:chExt cx="9204666" cy="6869555"/>
            </a:xfrm>
          </p:grpSpPr>
          <p:pic>
            <p:nvPicPr>
              <p:cNvPr id="16" name="Picture 2" descr="http://www.hse.ru/pubs/lib/data/access/ram/ticket/79/144196565691ca43a1b8670fb6a227fde3c5e8e9a0/cached-thumb-img.29274.0.25296419373956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единительная линия 16"/>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8" name="Группа 17"/>
              <p:cNvGrpSpPr/>
              <p:nvPr/>
            </p:nvGrpSpPr>
            <p:grpSpPr>
              <a:xfrm>
                <a:off x="63996" y="6189119"/>
                <a:ext cx="8419456" cy="633690"/>
                <a:chOff x="63996" y="6189119"/>
                <a:chExt cx="8419456" cy="633690"/>
              </a:xfrm>
            </p:grpSpPr>
            <p:sp>
              <p:nvSpPr>
                <p:cNvPr id="19" name="Прямоугольник 18"/>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20" name="Picture 6" descr="http://www.hse.ru/data/2012/01/19/1263884310/logo_%D1%81_hse_black_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5" name="Рисунок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1226754" name="Rectangle 2"/>
          <p:cNvSpPr>
            <a:spLocks noGrp="1" noChangeArrowheads="1"/>
          </p:cNvSpPr>
          <p:nvPr>
            <p:ph type="title"/>
          </p:nvPr>
        </p:nvSpPr>
        <p:spPr>
          <a:xfrm>
            <a:off x="486111" y="109320"/>
            <a:ext cx="8229600" cy="1143000"/>
          </a:xfrm>
        </p:spPr>
        <p:txBody>
          <a:bodyPr/>
          <a:lstStyle/>
          <a:p>
            <a:r>
              <a:rPr lang="ru-RU" dirty="0"/>
              <a:t>Пример: </a:t>
            </a:r>
            <a:r>
              <a:rPr lang="ru-RU" dirty="0" err="1"/>
              <a:t>колокации</a:t>
            </a:r>
            <a:endParaRPr lang="en-US" dirty="0"/>
          </a:p>
        </p:txBody>
      </p:sp>
      <p:sp>
        <p:nvSpPr>
          <p:cNvPr id="4" name="Дата 3"/>
          <p:cNvSpPr>
            <a:spLocks noGrp="1"/>
          </p:cNvSpPr>
          <p:nvPr>
            <p:ph type="dt" sz="half" idx="10"/>
          </p:nvPr>
        </p:nvSpPr>
        <p:spPr/>
        <p:txBody>
          <a:bodyPr/>
          <a:lstStyle/>
          <a:p>
            <a:fld id="{FDA5A78E-2C85-4AEC-B29C-8F5D1FDCE44F}" type="datetime1">
              <a:rPr lang="ru-RU" smtClean="0"/>
              <a:t>13.12.2019</a:t>
            </a:fld>
            <a:endParaRPr lang="ru-RU"/>
          </a:p>
        </p:txBody>
      </p:sp>
      <p:sp>
        <p:nvSpPr>
          <p:cNvPr id="10" name="Номер слайда 9"/>
          <p:cNvSpPr>
            <a:spLocks noGrp="1"/>
          </p:cNvSpPr>
          <p:nvPr>
            <p:ph type="sldNum" sz="quarter" idx="12"/>
          </p:nvPr>
        </p:nvSpPr>
        <p:spPr/>
        <p:txBody>
          <a:bodyPr/>
          <a:lstStyle/>
          <a:p>
            <a:fld id="{F2A835A1-215F-43A1-8796-0F93B25450BF}" type="slidenum">
              <a:rPr lang="ru-RU" smtClean="0"/>
              <a:pPr/>
              <a:t>71</a:t>
            </a:fld>
            <a:endParaRPr lang="ru-RU"/>
          </a:p>
        </p:txBody>
      </p:sp>
      <p:pic>
        <p:nvPicPr>
          <p:cNvPr id="12" name="Рисунок 11"/>
          <p:cNvPicPr>
            <a:picLocks noChangeAspect="1"/>
          </p:cNvPicPr>
          <p:nvPr/>
        </p:nvPicPr>
        <p:blipFill>
          <a:blip r:embed="rId7"/>
          <a:stretch>
            <a:fillRect/>
          </a:stretch>
        </p:blipFill>
        <p:spPr>
          <a:xfrm>
            <a:off x="179512" y="1282866"/>
            <a:ext cx="8727558" cy="5073484"/>
          </a:xfrm>
          <a:prstGeom prst="rect">
            <a:avLst/>
          </a:prstGeom>
        </p:spPr>
      </p:pic>
      <p:sp>
        <p:nvSpPr>
          <p:cNvPr id="2" name="Прямоугольник 1"/>
          <p:cNvSpPr/>
          <p:nvPr/>
        </p:nvSpPr>
        <p:spPr>
          <a:xfrm>
            <a:off x="323528" y="3068960"/>
            <a:ext cx="1368152"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Прямоугольник 20"/>
          <p:cNvSpPr/>
          <p:nvPr/>
        </p:nvSpPr>
        <p:spPr>
          <a:xfrm>
            <a:off x="4788024" y="3544977"/>
            <a:ext cx="4032448" cy="2542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903917" y="4974825"/>
            <a:ext cx="3888432" cy="1169551"/>
          </a:xfrm>
          <a:prstGeom prst="rect">
            <a:avLst/>
          </a:prstGeom>
          <a:noFill/>
        </p:spPr>
        <p:txBody>
          <a:bodyPr wrap="square" rtlCol="0">
            <a:spAutoFit/>
          </a:bodyPr>
          <a:lstStyle/>
          <a:p>
            <a:r>
              <a:rPr lang="ru-RU" sz="1400" i="1" dirty="0">
                <a:solidFill>
                  <a:schemeClr val="tx2">
                    <a:lumMod val="75000"/>
                  </a:schemeClr>
                </a:solidFill>
              </a:rPr>
              <a:t>Слайд из презентации </a:t>
            </a:r>
            <a:r>
              <a:rPr lang="en-US" sz="1400" i="1" dirty="0">
                <a:solidFill>
                  <a:schemeClr val="tx2">
                    <a:lumMod val="75000"/>
                  </a:schemeClr>
                </a:solidFill>
              </a:rPr>
              <a:t>Daniel </a:t>
            </a:r>
            <a:r>
              <a:rPr lang="en-US" sz="1400" i="1" dirty="0" err="1">
                <a:solidFill>
                  <a:schemeClr val="tx2">
                    <a:lumMod val="75000"/>
                  </a:schemeClr>
                </a:solidFill>
              </a:rPr>
              <a:t>Jurafsky</a:t>
            </a:r>
            <a:r>
              <a:rPr lang="en-US" sz="1400" i="1" dirty="0">
                <a:solidFill>
                  <a:schemeClr val="tx2">
                    <a:lumMod val="75000"/>
                  </a:schemeClr>
                </a:solidFill>
              </a:rPr>
              <a:t>. James H. Martin. Speech and Language Processing. An Introduction to Natural Language Processing, Computational Linguistics, and Speech Recognition</a:t>
            </a:r>
            <a:r>
              <a:rPr lang="ru-RU" sz="1400" i="1" dirty="0">
                <a:solidFill>
                  <a:schemeClr val="tx2">
                    <a:lumMod val="75000"/>
                  </a:schemeClr>
                </a:solidFill>
              </a:rPr>
              <a:t>. </a:t>
            </a:r>
            <a:endParaRPr lang="en-US" sz="1400" i="1" dirty="0">
              <a:solidFill>
                <a:schemeClr val="tx2">
                  <a:lumMod val="75000"/>
                </a:schemeClr>
              </a:solidFill>
            </a:endParaRPr>
          </a:p>
        </p:txBody>
      </p:sp>
    </p:spTree>
    <p:extLst>
      <p:ext uri="{BB962C8B-B14F-4D97-AF65-F5344CB8AC3E}">
        <p14:creationId xmlns:p14="http://schemas.microsoft.com/office/powerpoint/2010/main" val="30262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ppt_x"/>
                                          </p:val>
                                        </p:tav>
                                      </p:tavLst>
                                    </p:anim>
                                    <p:anim calcmode="lin" valueType="num">
                                      <p:cBhvr additive="base">
                                        <p:cTn id="13" dur="500"/>
                                        <p:tgtEl>
                                          <p:spTgt spid="21"/>
                                        </p:tgtEl>
                                        <p:attrNameLst>
                                          <p:attrName>ppt_y</p:attrName>
                                        </p:attrNameLst>
                                      </p:cBhvr>
                                      <p:tavLst>
                                        <p:tav tm="0">
                                          <p:val>
                                            <p:strVal val="ppt_y"/>
                                          </p:val>
                                        </p:tav>
                                        <p:tav tm="100000">
                                          <p:val>
                                            <p:strVal val="1+ppt_h/2"/>
                                          </p:val>
                                        </p:tav>
                                      </p:tavLst>
                                    </p:anim>
                                    <p:set>
                                      <p:cBhvr>
                                        <p:cTn id="14"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6299" y="1180414"/>
            <a:ext cx="7993063" cy="4608512"/>
          </a:xfrm>
        </p:spPr>
        <p:txBody>
          <a:bodyPr>
            <a:normAutofit fontScale="92500" lnSpcReduction="10000"/>
          </a:bodyPr>
          <a:lstStyle/>
          <a:p>
            <a:r>
              <a:rPr lang="ru-RU" dirty="0"/>
              <a:t>Лексема «Вера»</a:t>
            </a:r>
          </a:p>
          <a:p>
            <a:pPr marL="0" indent="0">
              <a:buNone/>
            </a:pPr>
            <a:r>
              <a:rPr lang="ru-RU" dirty="0"/>
              <a:t>1. Шаг 1. Строим признаковое пространство 1</a:t>
            </a:r>
          </a:p>
          <a:p>
            <a:r>
              <a:rPr lang="ru-RU" dirty="0"/>
              <a:t>1. Все контекстные слова корпуса с окном -</a:t>
            </a:r>
            <a:r>
              <a:rPr lang="en-US" dirty="0"/>
              <a:t>/</a:t>
            </a:r>
            <a:r>
              <a:rPr lang="ru-RU" dirty="0"/>
              <a:t>+</a:t>
            </a:r>
            <a:r>
              <a:rPr lang="en-US" dirty="0"/>
              <a:t>5</a:t>
            </a:r>
          </a:p>
          <a:p>
            <a:r>
              <a:rPr lang="en-US" dirty="0"/>
              <a:t>2. </a:t>
            </a:r>
            <a:r>
              <a:rPr lang="ru-RU" dirty="0"/>
              <a:t>Отбираем наиболее информативные признаки: </a:t>
            </a:r>
            <a:r>
              <a:rPr lang="en-US" dirty="0"/>
              <a:t>PMI</a:t>
            </a:r>
            <a:endParaRPr lang="ru-RU" dirty="0"/>
          </a:p>
          <a:p>
            <a:pPr marL="0" indent="0">
              <a:buNone/>
            </a:pPr>
            <a:r>
              <a:rPr lang="ru-RU" dirty="0"/>
              <a:t>2. Шаг 2. Новое признаковое пространство</a:t>
            </a:r>
          </a:p>
          <a:p>
            <a:r>
              <a:rPr lang="ru-RU" dirty="0"/>
              <a:t>2.1. Для каждого отобранного признака отбираем контексты с окном -</a:t>
            </a:r>
            <a:r>
              <a:rPr lang="en-US" dirty="0"/>
              <a:t>/</a:t>
            </a:r>
            <a:r>
              <a:rPr lang="ru-RU" dirty="0"/>
              <a:t>+</a:t>
            </a:r>
            <a:r>
              <a:rPr lang="en-US" dirty="0"/>
              <a:t>5</a:t>
            </a:r>
            <a:endParaRPr lang="ru-RU" dirty="0"/>
          </a:p>
          <a:p>
            <a:r>
              <a:rPr lang="ru-RU" dirty="0"/>
              <a:t>2.2. Отбираем наиболее информативные признаки: </a:t>
            </a:r>
            <a:r>
              <a:rPr lang="en-US" dirty="0"/>
              <a:t>PMI</a:t>
            </a:r>
            <a:endParaRPr lang="ru-RU" dirty="0"/>
          </a:p>
          <a:p>
            <a:r>
              <a:rPr lang="ru-RU" dirty="0"/>
              <a:t>2.3. Признаки контекста – информативные признаки для слов контекста</a:t>
            </a:r>
          </a:p>
          <a:p>
            <a:pPr marL="0" indent="0">
              <a:buNone/>
            </a:pPr>
            <a:r>
              <a:rPr lang="ru-RU" dirty="0"/>
              <a:t>3. Шаг 3. </a:t>
            </a:r>
            <a:r>
              <a:rPr lang="ru-RU" dirty="0" err="1"/>
              <a:t>Кластеризуем</a:t>
            </a:r>
            <a:r>
              <a:rPr lang="ru-RU" dirty="0"/>
              <a:t> контексты по отобранным на втором шаге признакам</a:t>
            </a:r>
            <a:endParaRPr lang="en-US"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72</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72</a:t>
            </a:fld>
            <a:endParaRPr lang="en-US" altLang="en-US" sz="1400" b="1">
              <a:solidFill>
                <a:srgbClr val="FFFFFF"/>
              </a:solidFill>
              <a:latin typeface="Century Schoolbook" panose="02040604050505020304" pitchFamily="18" charset="0"/>
            </a:endParaRPr>
          </a:p>
        </p:txBody>
      </p:sp>
      <p:sp>
        <p:nvSpPr>
          <p:cNvPr id="5" name="TextBox 4"/>
          <p:cNvSpPr txBox="1"/>
          <p:nvPr/>
        </p:nvSpPr>
        <p:spPr>
          <a:xfrm>
            <a:off x="1547664" y="-609"/>
            <a:ext cx="7776864"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Tree>
    <p:extLst>
      <p:ext uri="{BB962C8B-B14F-4D97-AF65-F5344CB8AC3E}">
        <p14:creationId xmlns:p14="http://schemas.microsoft.com/office/powerpoint/2010/main" val="3262282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ru-RU" dirty="0"/>
              <a:t>Результат кластеризации:</a:t>
            </a:r>
            <a:endParaRPr lang="en-US" dirty="0"/>
          </a:p>
        </p:txBody>
      </p:sp>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solidFill>
                <a:srgbClr val="FFFFFF"/>
              </a:solidFill>
              <a:latin typeface="Century Schoolbook" panose="02040604050505020304" pitchFamily="18" charset="0"/>
            </a:endParaRPr>
          </a:p>
        </p:txBody>
      </p:sp>
      <p:sp>
        <p:nvSpPr>
          <p:cNvPr id="31753" name="Footer Placeholder 11"/>
          <p:cNvSpPr>
            <a:spLocks noGrp="1"/>
          </p:cNvSpPr>
          <p:nvPr>
            <p:ph type="ftr" sz="quarter" idx="4294967295"/>
          </p:nvPr>
        </p:nvSpPr>
        <p:spPr bwMode="auto">
          <a:ln>
            <a:miter lim="800000"/>
            <a:headEnd/>
            <a:tailEnd/>
          </a:ln>
        </p:spPr>
        <p:txBody>
          <a:bodyPr wrap="square" lIns="91440" tIns="45720" rIns="91440" bIns="45720" numCol="1" compatLnSpc="1">
            <a:prstTxWarp prst="textNoShape">
              <a:avLst/>
            </a:prstTxWarp>
          </a:bodyPr>
          <a:lstStyle/>
          <a:p>
            <a:pPr fontAlgn="base">
              <a:spcBef>
                <a:spcPct val="0"/>
              </a:spcBef>
              <a:spcAft>
                <a:spcPct val="0"/>
              </a:spcAft>
              <a:defRPr/>
            </a:pPr>
            <a:endParaRPr lang="en-US"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73</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73</a:t>
            </a:fld>
            <a:endParaRPr lang="en-US" altLang="en-US" sz="1400" b="1">
              <a:solidFill>
                <a:srgbClr val="FFFFFF"/>
              </a:solidFill>
              <a:latin typeface="Century Schoolbook" panose="02040604050505020304" pitchFamily="18" charset="0"/>
            </a:endParaRPr>
          </a:p>
        </p:txBody>
      </p:sp>
      <p:graphicFrame>
        <p:nvGraphicFramePr>
          <p:cNvPr id="3" name="Таблица 2"/>
          <p:cNvGraphicFramePr>
            <a:graphicFrameLocks noGrp="1"/>
          </p:cNvGraphicFramePr>
          <p:nvPr/>
        </p:nvGraphicFramePr>
        <p:xfrm>
          <a:off x="995264" y="1874731"/>
          <a:ext cx="6624736" cy="3752850"/>
        </p:xfrm>
        <a:graphic>
          <a:graphicData uri="http://schemas.openxmlformats.org/drawingml/2006/table">
            <a:tbl>
              <a:tblPr bandRow="1">
                <a:tableStyleId>{5C22544A-7EE6-4342-B048-85BDC9FD1C3A}</a:tableStyleId>
              </a:tblPr>
              <a:tblGrid>
                <a:gridCol w="2736304">
                  <a:extLst>
                    <a:ext uri="{9D8B030D-6E8A-4147-A177-3AD203B41FA5}">
                      <a16:colId xmlns:a16="http://schemas.microsoft.com/office/drawing/2014/main" val="20000"/>
                    </a:ext>
                  </a:extLst>
                </a:gridCol>
                <a:gridCol w="935525">
                  <a:extLst>
                    <a:ext uri="{9D8B030D-6E8A-4147-A177-3AD203B41FA5}">
                      <a16:colId xmlns:a16="http://schemas.microsoft.com/office/drawing/2014/main" val="20001"/>
                    </a:ext>
                  </a:extLst>
                </a:gridCol>
                <a:gridCol w="2952907">
                  <a:extLst>
                    <a:ext uri="{9D8B030D-6E8A-4147-A177-3AD203B41FA5}">
                      <a16:colId xmlns:a16="http://schemas.microsoft.com/office/drawing/2014/main" val="20002"/>
                    </a:ext>
                  </a:extLst>
                </a:gridCol>
              </a:tblGrid>
              <a:tr h="190500">
                <a:tc>
                  <a:txBody>
                    <a:bodyPr/>
                    <a:lstStyle/>
                    <a:p>
                      <a:pPr algn="ctr" fontAlgn="b"/>
                      <a:endParaRPr lang="ru-RU"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ru-RU" sz="2400" u="none" strike="noStrike">
                          <a:effectLst/>
                        </a:rPr>
                        <a:t>3465_храм</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227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ru-RU" sz="2400" u="none" strike="noStrike">
                          <a:effectLst/>
                        </a:rPr>
                        <a:t>4194_христианский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239</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ru-RU" sz="2400" u="none" strike="noStrike">
                          <a:effectLst/>
                        </a:rPr>
                        <a:t>4269_церковь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242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ru-RU" sz="2400" u="none" strike="noStrike">
                          <a:effectLst/>
                        </a:rPr>
                        <a:t>5835_религиозный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ru-RU" sz="2400" u="none" strike="noStrike">
                          <a:effectLst/>
                        </a:rPr>
                        <a:t>6102_святой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ru-RU" sz="2400" u="none" strike="noStrike">
                          <a:effectLst/>
                        </a:rPr>
                        <a:t>6672_святыня</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279</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ru-RU" sz="2400" u="none" strike="noStrike">
                          <a:effectLst/>
                        </a:rPr>
                        <a:t>8428_православный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ru-RU" sz="2400" u="none" strike="noStrike">
                          <a:effectLst/>
                        </a:rPr>
                        <a:t>9224_христос</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298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ru-RU" sz="2400" u="none" strike="noStrike" dirty="0">
                          <a:effectLst/>
                        </a:rPr>
                        <a:t>37797_христианин</a:t>
                      </a:r>
                      <a:endParaRPr lang="ru-RU"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341</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dirty="0">
                          <a:effectLst/>
                        </a:rPr>
                        <a:t>cluster_2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
        <p:nvSpPr>
          <p:cNvPr id="5" name="TextBox 4"/>
          <p:cNvSpPr txBox="1"/>
          <p:nvPr/>
        </p:nvSpPr>
        <p:spPr>
          <a:xfrm>
            <a:off x="1522009" y="0"/>
            <a:ext cx="7632848"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Tree>
    <p:extLst>
      <p:ext uri="{BB962C8B-B14F-4D97-AF65-F5344CB8AC3E}">
        <p14:creationId xmlns:p14="http://schemas.microsoft.com/office/powerpoint/2010/main" val="501220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C8CE5-D22F-4631-84F6-22D613DD22D1}" type="slidenum">
              <a:rPr lang="en-US" altLang="en-US">
                <a:solidFill>
                  <a:srgbClr val="FFFFFF"/>
                </a:solidFill>
                <a:latin typeface="Century Schoolbook" panose="02040604050505020304" pitchFamily="18" charset="0"/>
              </a:rPr>
              <a:pPr eaLnBrk="1" hangingPunct="1"/>
              <a:t>74</a:t>
            </a:fld>
            <a:endParaRPr lang="en-US" altLang="en-US">
              <a:solidFill>
                <a:srgbClr val="FFFFFF"/>
              </a:solidFill>
              <a:latin typeface="Century Schoolbook" panose="02040604050505020304" pitchFamily="18" charset="0"/>
            </a:endParaRPr>
          </a:p>
        </p:txBody>
      </p:sp>
      <p:sp>
        <p:nvSpPr>
          <p:cNvPr id="2" name="Дата 1"/>
          <p:cNvSpPr>
            <a:spLocks noGrp="1"/>
          </p:cNvSpPr>
          <p:nvPr>
            <p:ph type="dt" sz="half" idx="4294967295"/>
          </p:nvPr>
        </p:nvSpPr>
        <p:spPr/>
        <p:txBody>
          <a:bodyPr/>
          <a:lstStyle/>
          <a:p>
            <a:fld id="{A236B41D-5D1D-4F68-8F24-E70D090A6365}" type="datetime1">
              <a:rPr lang="ru-RU" smtClean="0"/>
              <a:t>13.12.2019</a:t>
            </a:fld>
            <a:endParaRPr lang="ru-RU"/>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74</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74</a:t>
            </a:fld>
            <a:endParaRPr lang="en-US" altLang="en-US" sz="1400" b="1">
              <a:solidFill>
                <a:srgbClr val="FFFFFF"/>
              </a:solidFill>
              <a:latin typeface="Century Schoolbook" panose="02040604050505020304" pitchFamily="18" charset="0"/>
            </a:endParaRPr>
          </a:p>
        </p:txBody>
      </p:sp>
      <p:graphicFrame>
        <p:nvGraphicFramePr>
          <p:cNvPr id="4" name="Таблица 3"/>
          <p:cNvGraphicFramePr>
            <a:graphicFrameLocks noGrp="1"/>
          </p:cNvGraphicFramePr>
          <p:nvPr/>
        </p:nvGraphicFramePr>
        <p:xfrm>
          <a:off x="3561328" y="1268760"/>
          <a:ext cx="5177860" cy="5029200"/>
        </p:xfrm>
        <a:graphic>
          <a:graphicData uri="http://schemas.openxmlformats.org/drawingml/2006/table">
            <a:tbl>
              <a:tblPr bandRow="1">
                <a:tableStyleId>{BC89EF96-8CEA-46FF-86C4-4CE0E7609802}</a:tableStyleId>
              </a:tblPr>
              <a:tblGrid>
                <a:gridCol w="1945121">
                  <a:extLst>
                    <a:ext uri="{9D8B030D-6E8A-4147-A177-3AD203B41FA5}">
                      <a16:colId xmlns:a16="http://schemas.microsoft.com/office/drawing/2014/main" val="20000"/>
                    </a:ext>
                  </a:extLst>
                </a:gridCol>
                <a:gridCol w="1550665">
                  <a:extLst>
                    <a:ext uri="{9D8B030D-6E8A-4147-A177-3AD203B41FA5}">
                      <a16:colId xmlns:a16="http://schemas.microsoft.com/office/drawing/2014/main" val="20001"/>
                    </a:ext>
                  </a:extLst>
                </a:gridCol>
                <a:gridCol w="1682074">
                  <a:extLst>
                    <a:ext uri="{9D8B030D-6E8A-4147-A177-3AD203B41FA5}">
                      <a16:colId xmlns:a16="http://schemas.microsoft.com/office/drawing/2014/main" val="20002"/>
                    </a:ext>
                  </a:extLst>
                </a:gridCol>
              </a:tblGrid>
              <a:tr h="300288">
                <a:tc>
                  <a:txBody>
                    <a:bodyPr/>
                    <a:lstStyle/>
                    <a:p>
                      <a:pPr algn="ctr" fontAlgn="b"/>
                      <a:r>
                        <a:rPr lang="ru-RU" sz="2000" u="none" strike="noStrike" dirty="0">
                          <a:effectLst/>
                        </a:rPr>
                        <a:t>3188_приехать</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219</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00288">
                <a:tc>
                  <a:txBody>
                    <a:bodyPr/>
                    <a:lstStyle/>
                    <a:p>
                      <a:pPr algn="ctr" fontAlgn="b"/>
                      <a:r>
                        <a:rPr lang="ru-RU" sz="2000" u="none" strike="noStrike" dirty="0">
                          <a:effectLst/>
                        </a:rPr>
                        <a:t>3729_правый</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232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00288">
                <a:tc>
                  <a:txBody>
                    <a:bodyPr/>
                    <a:lstStyle/>
                    <a:p>
                      <a:pPr algn="ctr" fontAlgn="b"/>
                      <a:r>
                        <a:rPr lang="ru-RU" sz="2000" u="none" strike="noStrike" dirty="0">
                          <a:effectLst/>
                        </a:rPr>
                        <a:t>3938_будущее</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233</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00288">
                <a:tc>
                  <a:txBody>
                    <a:bodyPr/>
                    <a:lstStyle/>
                    <a:p>
                      <a:pPr algn="ctr" fontAlgn="b"/>
                      <a:r>
                        <a:rPr lang="ru-RU" sz="2000" u="none" strike="noStrike" dirty="0">
                          <a:effectLst/>
                        </a:rPr>
                        <a:t>4212_выиграть</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240</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00288">
                <a:tc>
                  <a:txBody>
                    <a:bodyPr/>
                    <a:lstStyle/>
                    <a:p>
                      <a:pPr algn="ctr" fontAlgn="b"/>
                      <a:r>
                        <a:rPr lang="ru-RU" sz="2000" u="none" strike="noStrike" dirty="0">
                          <a:effectLst/>
                        </a:rPr>
                        <a:t>4481_встреча</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247</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00288">
                <a:tc>
                  <a:txBody>
                    <a:bodyPr/>
                    <a:lstStyle/>
                    <a:p>
                      <a:pPr algn="ctr" fontAlgn="b"/>
                      <a:r>
                        <a:rPr lang="ru-RU" sz="2000" u="none" strike="noStrike" dirty="0">
                          <a:effectLst/>
                        </a:rPr>
                        <a:t>4912_фонд</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254</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00288">
                <a:tc>
                  <a:txBody>
                    <a:bodyPr/>
                    <a:lstStyle/>
                    <a:p>
                      <a:pPr algn="ctr" fontAlgn="b"/>
                      <a:r>
                        <a:rPr lang="ru-RU" sz="2000" u="none" strike="noStrike">
                          <a:effectLst/>
                        </a:rPr>
                        <a:t>5095_республика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258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00288">
                <a:tc>
                  <a:txBody>
                    <a:bodyPr/>
                    <a:lstStyle/>
                    <a:p>
                      <a:pPr algn="ctr" fontAlgn="b"/>
                      <a:r>
                        <a:rPr lang="ru-RU" sz="2000" u="none" strike="noStrike">
                          <a:effectLst/>
                        </a:rPr>
                        <a:t>5213_турнир</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300288">
                <a:tc>
                  <a:txBody>
                    <a:bodyPr/>
                    <a:lstStyle/>
                    <a:p>
                      <a:pPr algn="ctr" fontAlgn="b"/>
                      <a:r>
                        <a:rPr lang="ru-RU" sz="2000" u="none" strike="noStrike">
                          <a:effectLst/>
                        </a:rPr>
                        <a:t>5260_выставка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300288">
                <a:tc>
                  <a:txBody>
                    <a:bodyPr/>
                    <a:lstStyle/>
                    <a:p>
                      <a:pPr algn="ctr" fontAlgn="b"/>
                      <a:r>
                        <a:rPr lang="ru-RU" sz="2000" u="none" strike="noStrike">
                          <a:effectLst/>
                        </a:rPr>
                        <a:t>5266_поединок</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300288">
                <a:tc>
                  <a:txBody>
                    <a:bodyPr/>
                    <a:lstStyle/>
                    <a:p>
                      <a:pPr algn="ctr" fontAlgn="b"/>
                      <a:r>
                        <a:rPr lang="ru-RU" sz="2000" u="none" strike="noStrike">
                          <a:effectLst/>
                        </a:rPr>
                        <a:t>5743_свобода</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268</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300288">
                <a:tc>
                  <a:txBody>
                    <a:bodyPr/>
                    <a:lstStyle/>
                    <a:p>
                      <a:pPr algn="ctr" fontAlgn="b"/>
                      <a:r>
                        <a:rPr lang="ru-RU" sz="2000" u="none" strike="noStrike">
                          <a:effectLst/>
                        </a:rPr>
                        <a:t>6041_чемпионат</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272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300288">
                <a:tc>
                  <a:txBody>
                    <a:bodyPr/>
                    <a:lstStyle/>
                    <a:p>
                      <a:pPr algn="ctr" fontAlgn="b"/>
                      <a:r>
                        <a:rPr lang="ru-RU" sz="2000" u="none" strike="noStrike">
                          <a:effectLst/>
                        </a:rPr>
                        <a:t>7626_совершить</a:t>
                      </a:r>
                      <a:endParaRPr lang="ru-RU"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286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300288">
                <a:tc>
                  <a:txBody>
                    <a:bodyPr/>
                    <a:lstStyle/>
                    <a:p>
                      <a:pPr algn="ctr" fontAlgn="b"/>
                      <a:r>
                        <a:rPr lang="ru-RU" sz="2000" u="none" strike="noStrike" dirty="0">
                          <a:effectLst/>
                        </a:rPr>
                        <a:t>12373_ракетка</a:t>
                      </a:r>
                      <a:endParaRPr lang="ru-RU"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312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300288">
                <a:tc>
                  <a:txBody>
                    <a:bodyPr/>
                    <a:lstStyle/>
                    <a:p>
                      <a:pPr algn="ctr" fontAlgn="b"/>
                      <a:r>
                        <a:rPr lang="en-US" sz="2000" u="none" strike="noStrike">
                          <a:effectLst/>
                        </a:rPr>
                        <a:t>30941_australian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336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300288">
                <a:tc>
                  <a:txBody>
                    <a:bodyPr/>
                    <a:lstStyle/>
                    <a:p>
                      <a:pPr algn="ctr" fontAlgn="b"/>
                      <a:r>
                        <a:rPr lang="en-US" sz="2000" u="none" strike="noStrike" dirty="0">
                          <a:effectLst/>
                        </a:rPr>
                        <a:t>49837_open</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345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cluster_0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
        <p:nvSpPr>
          <p:cNvPr id="24" name="TextBox 23"/>
          <p:cNvSpPr txBox="1"/>
          <p:nvPr/>
        </p:nvSpPr>
        <p:spPr>
          <a:xfrm>
            <a:off x="1522009" y="0"/>
            <a:ext cx="7632848" cy="1200329"/>
          </a:xfrm>
          <a:prstGeom prst="rect">
            <a:avLst/>
          </a:prstGeom>
          <a:noFill/>
        </p:spPr>
        <p:txBody>
          <a:bodyPr wrap="square" rtlCol="0">
            <a:spAutoFit/>
          </a:bodyPr>
          <a:lstStyle/>
          <a:p>
            <a:r>
              <a:rPr lang="ru-RU" sz="3600" dirty="0"/>
              <a:t>Пример кластеризации по контекстным словам. Лексема «Вера»</a:t>
            </a:r>
            <a:endParaRPr lang="en-US" sz="3600" dirty="0"/>
          </a:p>
        </p:txBody>
      </p:sp>
      <p:sp>
        <p:nvSpPr>
          <p:cNvPr id="5" name="TextBox 4"/>
          <p:cNvSpPr txBox="1"/>
          <p:nvPr/>
        </p:nvSpPr>
        <p:spPr>
          <a:xfrm>
            <a:off x="755576" y="2060848"/>
            <a:ext cx="1872208" cy="646331"/>
          </a:xfrm>
          <a:prstGeom prst="rect">
            <a:avLst/>
          </a:prstGeom>
          <a:noFill/>
        </p:spPr>
        <p:txBody>
          <a:bodyPr wrap="square" rtlCol="0">
            <a:spAutoFit/>
          </a:bodyPr>
          <a:lstStyle/>
          <a:p>
            <a:r>
              <a:rPr lang="ru-RU" dirty="0"/>
              <a:t>результат кластеризации</a:t>
            </a:r>
            <a:endParaRPr lang="en-US" dirty="0"/>
          </a:p>
        </p:txBody>
      </p:sp>
    </p:spTree>
    <p:extLst>
      <p:ext uri="{BB962C8B-B14F-4D97-AF65-F5344CB8AC3E}">
        <p14:creationId xmlns:p14="http://schemas.microsoft.com/office/powerpoint/2010/main" val="2264313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1746" name="Slide Number Placeholder 8"/>
          <p:cNvSpPr>
            <a:spLocks noGrp="1"/>
          </p:cNvSpPr>
          <p:nvPr>
            <p:ph type="sldNum" sz="quarter" idx="429496729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C8CE5-D22F-4631-84F6-22D613DD22D1}" type="slidenum">
              <a:rPr lang="en-US" altLang="en-US">
                <a:solidFill>
                  <a:srgbClr val="FFFFFF"/>
                </a:solidFill>
                <a:latin typeface="Century Schoolbook" panose="02040604050505020304" pitchFamily="18" charset="0"/>
              </a:rPr>
              <a:pPr eaLnBrk="1" hangingPunct="1"/>
              <a:t>75</a:t>
            </a:fld>
            <a:endParaRPr lang="en-US" altLang="en-US">
              <a:solidFill>
                <a:srgbClr val="FFFFFF"/>
              </a:solidFill>
              <a:latin typeface="Century Schoolbook" panose="02040604050505020304" pitchFamily="18" charset="0"/>
            </a:endParaRPr>
          </a:p>
        </p:txBody>
      </p:sp>
      <p:sp>
        <p:nvSpPr>
          <p:cNvPr id="2" name="Дата 1"/>
          <p:cNvSpPr>
            <a:spLocks noGrp="1"/>
          </p:cNvSpPr>
          <p:nvPr>
            <p:ph type="dt" sz="half" idx="4294967295"/>
          </p:nvPr>
        </p:nvSpPr>
        <p:spPr/>
        <p:txBody>
          <a:bodyPr/>
          <a:lstStyle/>
          <a:p>
            <a:endParaRPr lang="ru-RU" dirty="0"/>
          </a:p>
        </p:txBody>
      </p:sp>
      <p:sp>
        <p:nvSpPr>
          <p:cNvPr id="33797"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BEB8BA5-D1B7-4B71-B837-E04841E0DCDF}" type="slidenum">
              <a:rPr lang="en-US" altLang="en-US" sz="1400" b="1">
                <a:solidFill>
                  <a:srgbClr val="FFFFFF"/>
                </a:solidFill>
                <a:latin typeface="Century Schoolbook" panose="02040604050505020304" pitchFamily="18" charset="0"/>
              </a:rPr>
              <a:pPr algn="ctr" eaLnBrk="1" hangingPunct="1"/>
              <a:t>75</a:t>
            </a:fld>
            <a:endParaRPr lang="en-US" altLang="en-US" sz="1400" b="1">
              <a:solidFill>
                <a:srgbClr val="FFFFFF"/>
              </a:solidFill>
              <a:latin typeface="Century Schoolbook" panose="02040604050505020304" pitchFamily="18" charset="0"/>
            </a:endParaRPr>
          </a:p>
        </p:txBody>
      </p:sp>
      <p:sp>
        <p:nvSpPr>
          <p:cNvPr id="33800" name="Slide Number Placeholder 10"/>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963C8E4-43CA-4BCA-AB0F-101AFEE8E2E1}" type="slidenum">
              <a:rPr lang="en-US" altLang="en-US" sz="1400" b="1">
                <a:solidFill>
                  <a:srgbClr val="FFFFFF"/>
                </a:solidFill>
                <a:latin typeface="Century Schoolbook" panose="02040604050505020304" pitchFamily="18" charset="0"/>
              </a:rPr>
              <a:pPr algn="ctr" eaLnBrk="1" hangingPunct="1"/>
              <a:t>75</a:t>
            </a:fld>
            <a:endParaRPr lang="en-US" altLang="en-US" sz="1400" b="1">
              <a:solidFill>
                <a:srgbClr val="FFFFFF"/>
              </a:solidFill>
              <a:latin typeface="Century Schoolbook" panose="02040604050505020304" pitchFamily="18" charset="0"/>
            </a:endParaRPr>
          </a:p>
        </p:txBody>
      </p:sp>
      <p:graphicFrame>
        <p:nvGraphicFramePr>
          <p:cNvPr id="3" name="Таблица 2"/>
          <p:cNvGraphicFramePr>
            <a:graphicFrameLocks noGrp="1"/>
          </p:cNvGraphicFramePr>
          <p:nvPr/>
        </p:nvGraphicFramePr>
        <p:xfrm>
          <a:off x="1139279" y="2102972"/>
          <a:ext cx="6480721" cy="3002280"/>
        </p:xfrm>
        <a:graphic>
          <a:graphicData uri="http://schemas.openxmlformats.org/drawingml/2006/table">
            <a:tbl>
              <a:tblPr bandRow="1">
                <a:tableStyleId>{5C22544A-7EE6-4342-B048-85BDC9FD1C3A}</a:tableStyleId>
              </a:tblPr>
              <a:tblGrid>
                <a:gridCol w="2866029">
                  <a:extLst>
                    <a:ext uri="{9D8B030D-6E8A-4147-A177-3AD203B41FA5}">
                      <a16:colId xmlns:a16="http://schemas.microsoft.com/office/drawing/2014/main" val="20000"/>
                    </a:ext>
                  </a:extLst>
                </a:gridCol>
                <a:gridCol w="1961715">
                  <a:extLst>
                    <a:ext uri="{9D8B030D-6E8A-4147-A177-3AD203B41FA5}">
                      <a16:colId xmlns:a16="http://schemas.microsoft.com/office/drawing/2014/main" val="20001"/>
                    </a:ext>
                  </a:extLst>
                </a:gridCol>
                <a:gridCol w="1652977">
                  <a:extLst>
                    <a:ext uri="{9D8B030D-6E8A-4147-A177-3AD203B41FA5}">
                      <a16:colId xmlns:a16="http://schemas.microsoft.com/office/drawing/2014/main" val="20002"/>
                    </a:ext>
                  </a:extLst>
                </a:gridCol>
              </a:tblGrid>
              <a:tr h="190500">
                <a:tc>
                  <a:txBody>
                    <a:bodyPr/>
                    <a:lstStyle/>
                    <a:p>
                      <a:pPr algn="l" fontAlgn="b"/>
                      <a:r>
                        <a:rPr lang="ru-RU" sz="2400" u="none" strike="noStrike">
                          <a:effectLst/>
                        </a:rPr>
                        <a:t>4_хватать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ru-RU" sz="2400" u="none" strike="noStrike">
                          <a:effectLst/>
                        </a:rPr>
                        <a:t>16_пора</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ru-RU" sz="2400" u="none" strike="noStrike">
                          <a:effectLst/>
                        </a:rPr>
                        <a:t>39_молодой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ru-RU" sz="2400" u="none" strike="noStrike">
                          <a:effectLst/>
                        </a:rPr>
                        <a:t>121_получить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ru-RU" sz="2400" u="none" strike="noStrike">
                          <a:effectLst/>
                        </a:rPr>
                        <a:t>122_остаться</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ru-RU" sz="2400" u="none" strike="noStrike">
                          <a:effectLst/>
                        </a:rPr>
                        <a:t>147_знать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ru-RU" sz="2400" u="none" strike="noStrike">
                          <a:effectLst/>
                        </a:rPr>
                        <a:t>150_поддерживать</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l" fontAlgn="b"/>
                      <a:r>
                        <a:rPr lang="ru-RU" sz="2400" u="none" strike="noStrike">
                          <a:effectLst/>
                        </a:rPr>
                        <a:t>162_главный</a:t>
                      </a:r>
                      <a:endParaRPr lang="ru-RU"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cluster_1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47717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Группа 23"/>
          <p:cNvGrpSpPr/>
          <p:nvPr/>
        </p:nvGrpSpPr>
        <p:grpSpPr>
          <a:xfrm>
            <a:off x="-51137" y="-14752"/>
            <a:ext cx="9204666" cy="6869555"/>
            <a:chOff x="12190" y="-46746"/>
            <a:chExt cx="9204666" cy="6869555"/>
          </a:xfrm>
        </p:grpSpPr>
        <p:grpSp>
          <p:nvGrpSpPr>
            <p:cNvPr id="25" name="Группа 24"/>
            <p:cNvGrpSpPr/>
            <p:nvPr/>
          </p:nvGrpSpPr>
          <p:grpSpPr>
            <a:xfrm>
              <a:off x="12190" y="-46746"/>
              <a:ext cx="9204666" cy="6869555"/>
              <a:chOff x="12190" y="-46746"/>
              <a:chExt cx="9204666" cy="6869555"/>
            </a:xfrm>
          </p:grpSpPr>
          <p:pic>
            <p:nvPicPr>
              <p:cNvPr id="2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Прямая соединительная линия 2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29" name="Группа 28"/>
              <p:cNvGrpSpPr/>
              <p:nvPr/>
            </p:nvGrpSpPr>
            <p:grpSpPr>
              <a:xfrm>
                <a:off x="63996" y="6189119"/>
                <a:ext cx="8419456" cy="633690"/>
                <a:chOff x="63996" y="6189119"/>
                <a:chExt cx="8419456" cy="633690"/>
              </a:xfrm>
            </p:grpSpPr>
            <p:sp>
              <p:nvSpPr>
                <p:cNvPr id="30" name="Прямоугольник 2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31"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6" name="Рисунок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2" name="Rectangle 2"/>
          <p:cNvSpPr txBox="1">
            <a:spLocks noChangeArrowheads="1"/>
          </p:cNvSpPr>
          <p:nvPr/>
        </p:nvSpPr>
        <p:spPr bwMode="auto">
          <a:xfrm>
            <a:off x="1619672" y="149967"/>
            <a:ext cx="7044585" cy="523220"/>
          </a:xfrm>
          <a:prstGeom prst="rect">
            <a:avLst/>
          </a:prstGeom>
        </p:spPr>
        <p:txBody>
          <a:bodyPr wrap="square">
            <a:spAutoFit/>
          </a:bodyPr>
          <a:lstStyle>
            <a:defPPr>
              <a:defRPr lang="ru-RU"/>
            </a:defPPr>
            <a:lvl1pPr>
              <a:defRPr sz="3600">
                <a:solidFill>
                  <a:prstClr val="black"/>
                </a:solidFill>
                <a:effectLst>
                  <a:outerShdw blurRad="38100" dist="38100" dir="2700000" algn="tl">
                    <a:srgbClr val="000000">
                      <a:alpha val="43137"/>
                    </a:srgbClr>
                  </a:outerShdw>
                </a:effectLst>
                <a:latin typeface="Times New Roman" panose="02020603050405020304" pitchFamily="18" charset="0"/>
                <a:ea typeface="+mj-ea"/>
                <a:cs typeface="+mj-cs"/>
              </a:defRPr>
            </a:lvl1pPr>
          </a:lstStyle>
          <a:p>
            <a:r>
              <a:rPr lang="ru-RU" altLang="en-US" sz="2800" dirty="0"/>
              <a:t>Семантически связанные лексемы</a:t>
            </a:r>
            <a:r>
              <a:rPr lang="en-US" altLang="en-US" sz="2800" dirty="0"/>
              <a:t> </a:t>
            </a:r>
            <a:endParaRPr lang="ru-RU" altLang="en-US" sz="2800" dirty="0"/>
          </a:p>
        </p:txBody>
      </p:sp>
      <p:sp>
        <p:nvSpPr>
          <p:cNvPr id="3" name="Дата 2"/>
          <p:cNvSpPr>
            <a:spLocks noGrp="1"/>
          </p:cNvSpPr>
          <p:nvPr>
            <p:ph type="dt" sz="half" idx="10"/>
          </p:nvPr>
        </p:nvSpPr>
        <p:spPr/>
        <p:txBody>
          <a:bodyPr/>
          <a:lstStyle/>
          <a:p>
            <a:fld id="{7EE1E88C-B507-428E-99A3-9A6C94089728}" type="datetime1">
              <a:rPr lang="ru-RU" smtClean="0"/>
              <a:t>13.12.2019</a:t>
            </a:fld>
            <a:endParaRPr lang="ru-RU"/>
          </a:p>
        </p:txBody>
      </p:sp>
      <p:sp>
        <p:nvSpPr>
          <p:cNvPr id="4" name="Номер слайда 3"/>
          <p:cNvSpPr>
            <a:spLocks noGrp="1"/>
          </p:cNvSpPr>
          <p:nvPr>
            <p:ph type="sldNum" sz="quarter" idx="12"/>
          </p:nvPr>
        </p:nvSpPr>
        <p:spPr/>
        <p:txBody>
          <a:bodyPr/>
          <a:lstStyle/>
          <a:p>
            <a:fld id="{F2A835A1-215F-43A1-8796-0F93B25450BF}" type="slidenum">
              <a:rPr lang="ru-RU" smtClean="0"/>
              <a:pPr/>
              <a:t>76</a:t>
            </a:fld>
            <a:endParaRPr lang="ru-RU"/>
          </a:p>
        </p:txBody>
      </p:sp>
      <p:pic>
        <p:nvPicPr>
          <p:cNvPr id="8" name="Объект 7"/>
          <p:cNvPicPr>
            <a:picLocks noGrp="1" noChangeAspect="1"/>
          </p:cNvPicPr>
          <p:nvPr>
            <p:ph idx="1"/>
          </p:nvPr>
        </p:nvPicPr>
        <p:blipFill>
          <a:blip r:embed="rId6"/>
          <a:stretch>
            <a:fillRect/>
          </a:stretch>
        </p:blipFill>
        <p:spPr>
          <a:xfrm>
            <a:off x="1194259" y="1587364"/>
            <a:ext cx="6474085" cy="4374269"/>
          </a:xfrm>
          <a:prstGeom prst="rect">
            <a:avLst/>
          </a:prstGeom>
        </p:spPr>
      </p:pic>
      <p:sp>
        <p:nvSpPr>
          <p:cNvPr id="6" name="Title 5">
            <a:extLst>
              <a:ext uri="{FF2B5EF4-FFF2-40B4-BE49-F238E27FC236}">
                <a16:creationId xmlns:a16="http://schemas.microsoft.com/office/drawing/2014/main" id="{437FB33F-61F7-4198-A2CB-233A513951BF}"/>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34357543"/>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Content Placeholder 2"/>
          <p:cNvSpPr>
            <a:spLocks noGrp="1"/>
          </p:cNvSpPr>
          <p:nvPr>
            <p:ph sz="quarter" idx="4294967295"/>
          </p:nvPr>
        </p:nvSpPr>
        <p:spPr>
          <a:xfrm>
            <a:off x="0" y="1600200"/>
            <a:ext cx="7620000" cy="4873625"/>
          </a:xfrm>
          <a:prstGeom prst="rect">
            <a:avLst/>
          </a:prstGeom>
        </p:spPr>
        <p:txBody>
          <a:bodyPr/>
          <a:lstStyle/>
          <a:p>
            <a:pPr eaLnBrk="1" hangingPunct="1"/>
            <a:r>
              <a:rPr lang="en-US" altLang="en-US" sz="2000" dirty="0">
                <a:latin typeface="Times New Roman" panose="02020603050405020304" pitchFamily="18" charset="0"/>
                <a:cs typeface="Times New Roman" panose="02020603050405020304" pitchFamily="18" charset="0"/>
              </a:rPr>
              <a:t>Based on the following 3 observations:</a:t>
            </a:r>
          </a:p>
          <a:p>
            <a:pPr lvl="1" eaLnBrk="1" hangingPunct="1"/>
            <a:r>
              <a:rPr lang="en-US" altLang="en-US" sz="2000" dirty="0">
                <a:latin typeface="Times New Roman" panose="02020603050405020304" pitchFamily="18" charset="0"/>
                <a:cs typeface="Times New Roman" panose="02020603050405020304" pitchFamily="18" charset="0"/>
              </a:rPr>
              <a:t>Different conceptual classes of words (say ANIMALS and MACHINES) tend to appear in recognizably different contexts.</a:t>
            </a:r>
          </a:p>
          <a:p>
            <a:pPr lvl="1" eaLnBrk="1" hangingPunct="1"/>
            <a:r>
              <a:rPr lang="en-US" altLang="en-US" sz="2000" dirty="0">
                <a:latin typeface="Times New Roman" panose="02020603050405020304" pitchFamily="18" charset="0"/>
                <a:cs typeface="Times New Roman" panose="02020603050405020304" pitchFamily="18" charset="0"/>
              </a:rPr>
              <a:t>Different word senses belong to different conceptual classes (E.g. crane).</a:t>
            </a:r>
          </a:p>
          <a:p>
            <a:pPr lvl="1" eaLnBrk="1" hangingPunct="1"/>
            <a:r>
              <a:rPr lang="en-US" altLang="en-US" sz="2000" dirty="0">
                <a:latin typeface="Times New Roman" panose="02020603050405020304" pitchFamily="18" charset="0"/>
                <a:cs typeface="Times New Roman" panose="02020603050405020304" pitchFamily="18" charset="0"/>
              </a:rPr>
              <a:t>A context based discriminator for the conceptual classes can serve as a context based discriminator for the members of those classes.</a:t>
            </a:r>
          </a:p>
          <a:p>
            <a:pPr eaLnBrk="1" hangingPunct="1"/>
            <a:r>
              <a:rPr lang="en-US" altLang="en-US" sz="2000" dirty="0">
                <a:latin typeface="Times New Roman" panose="02020603050405020304" pitchFamily="18" charset="0"/>
                <a:cs typeface="Times New Roman" panose="02020603050405020304" pitchFamily="18" charset="0"/>
              </a:rPr>
              <a:t>Identify </a:t>
            </a:r>
            <a:r>
              <a:rPr lang="en-US" altLang="en-US" sz="2000" i="1" u="sng" dirty="0">
                <a:latin typeface="Times New Roman" panose="02020603050405020304" pitchFamily="18" charset="0"/>
                <a:cs typeface="Times New Roman" panose="02020603050405020304" pitchFamily="18" charset="0"/>
              </a:rPr>
              <a:t>salient</a:t>
            </a:r>
            <a:r>
              <a:rPr lang="en-US" altLang="en-US" sz="2000" dirty="0">
                <a:latin typeface="Times New Roman" panose="02020603050405020304" pitchFamily="18" charset="0"/>
                <a:cs typeface="Times New Roman" panose="02020603050405020304" pitchFamily="18" charset="0"/>
              </a:rPr>
              <a:t> words in the collective context of the thesaurus category and weigh appropriately.</a:t>
            </a:r>
          </a:p>
          <a:p>
            <a:pPr marL="1828800" lvl="4" indent="0" eaLnBrk="1" hangingPunct="1">
              <a:buNone/>
            </a:pPr>
            <a:r>
              <a:rPr lang="en-US" altLang="en-US" dirty="0">
                <a:latin typeface="Times New Roman" panose="02020603050405020304" pitchFamily="18" charset="0"/>
                <a:cs typeface="Times New Roman" panose="02020603050405020304" pitchFamily="18" charset="0"/>
              </a:rPr>
              <a:t>Weight(word) = Salience(Word) = </a:t>
            </a:r>
          </a:p>
          <a:p>
            <a:pPr eaLnBrk="1" hangingPunct="1"/>
            <a:endParaRPr lang="en-US" altLang="en-US" sz="1900" dirty="0"/>
          </a:p>
        </p:txBody>
      </p:sp>
      <p:sp>
        <p:nvSpPr>
          <p:cNvPr id="48131" name="Title 1"/>
          <p:cNvSpPr>
            <a:spLocks noGrp="1"/>
          </p:cNvSpPr>
          <p:nvPr>
            <p:ph type="title" idx="4294967295"/>
          </p:nvPr>
        </p:nvSpPr>
        <p:spPr bwMode="auto">
          <a:xfrm>
            <a:off x="914400" y="69850"/>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ctr" eaLnBrk="1" hangingPunct="1"/>
            <a:r>
              <a:rPr lang="en-US" altLang="en-US" b="1" cap="none" dirty="0"/>
              <a:t>Y</a:t>
            </a:r>
            <a:r>
              <a:rPr lang="en-US" altLang="en-US" sz="2400" b="1" cap="none" dirty="0"/>
              <a:t>AROWSKY’S</a:t>
            </a:r>
            <a:r>
              <a:rPr lang="en-US" altLang="en-US" b="1" cap="none" dirty="0"/>
              <a:t> A</a:t>
            </a:r>
            <a:r>
              <a:rPr lang="en-US" altLang="en-US" sz="2400" b="1" cap="none" dirty="0"/>
              <a:t>LGORITHM</a:t>
            </a:r>
            <a:r>
              <a:rPr lang="en-US" altLang="en-US" b="1" cap="none" dirty="0"/>
              <a:t> </a:t>
            </a:r>
            <a:br>
              <a:rPr lang="en-US" altLang="en-US" b="1" cap="none" dirty="0"/>
            </a:br>
            <a:r>
              <a:rPr lang="en-US" altLang="en-US" sz="2000" b="1" cap="none" dirty="0"/>
              <a:t>(WSD USING ROGET’S THESAURUS CATEGORIES)</a:t>
            </a:r>
          </a:p>
        </p:txBody>
      </p:sp>
      <p:sp>
        <p:nvSpPr>
          <p:cNvPr id="48133"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89A2506-95BB-4439-AB22-4E77F24C757E}" type="slidenum">
              <a:rPr lang="en-US" altLang="en-US" sz="1400" b="1">
                <a:solidFill>
                  <a:srgbClr val="FFFFFF"/>
                </a:solidFill>
                <a:latin typeface="Century Schoolbook" panose="02040604050505020304" pitchFamily="18" charset="0"/>
              </a:rPr>
              <a:pPr algn="ctr" eaLnBrk="1" hangingPunct="1"/>
              <a:t>77</a:t>
            </a:fld>
            <a:endParaRPr lang="en-US" altLang="en-US" sz="1400" b="1">
              <a:solidFill>
                <a:srgbClr val="FFFFFF"/>
              </a:solidFill>
              <a:latin typeface="Century Schoolbook" panose="02040604050505020304" pitchFamily="18" charset="0"/>
            </a:endParaRPr>
          </a:p>
        </p:txBody>
      </p:sp>
      <p:sp>
        <p:nvSpPr>
          <p:cNvPr id="48134" name="Footer Placeholder 4"/>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pic>
        <p:nvPicPr>
          <p:cNvPr id="48135"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152" y="4939176"/>
            <a:ext cx="144016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76135" y="5577642"/>
            <a:ext cx="4572000" cy="677108"/>
          </a:xfrm>
          <a:prstGeom prst="rect">
            <a:avLst/>
          </a:prstGeom>
        </p:spPr>
        <p:txBody>
          <a:bodyPr>
            <a:spAutoFit/>
          </a:bodyPr>
          <a:lstStyle/>
          <a:p>
            <a:r>
              <a:rPr lang="ru-RU" altLang="en-US" sz="2000" i="1" dirty="0">
                <a:solidFill>
                  <a:schemeClr val="accent1">
                    <a:lumMod val="50000"/>
                  </a:schemeClr>
                </a:solidFill>
              </a:rPr>
              <a:t>Из презентации </a:t>
            </a:r>
            <a:r>
              <a:rPr lang="en-US" sz="2000" i="1" dirty="0" err="1">
                <a:solidFill>
                  <a:schemeClr val="accent1">
                    <a:lumMod val="50000"/>
                  </a:schemeClr>
                </a:solidFill>
              </a:rPr>
              <a:t>Mitesh</a:t>
            </a:r>
            <a:r>
              <a:rPr lang="en-US" sz="2000" i="1" dirty="0">
                <a:solidFill>
                  <a:schemeClr val="accent1">
                    <a:lumMod val="50000"/>
                  </a:schemeClr>
                </a:solidFill>
              </a:rPr>
              <a:t> M. </a:t>
            </a:r>
            <a:r>
              <a:rPr lang="en-US" sz="2000" i="1" dirty="0" err="1">
                <a:solidFill>
                  <a:schemeClr val="accent1">
                    <a:lumMod val="50000"/>
                  </a:schemeClr>
                </a:solidFill>
              </a:rPr>
              <a:t>Khapra</a:t>
            </a:r>
            <a:r>
              <a:rPr lang="ru-RU" sz="2000" i="1" dirty="0">
                <a:solidFill>
                  <a:schemeClr val="accent1">
                    <a:lumMod val="50000"/>
                  </a:schemeClr>
                </a:solidFill>
              </a:rPr>
              <a:t> </a:t>
            </a:r>
            <a:r>
              <a:rPr lang="en-US" i="1" dirty="0">
                <a:solidFill>
                  <a:schemeClr val="accent1">
                    <a:lumMod val="50000"/>
                  </a:schemeClr>
                </a:solidFill>
                <a:hlinkClick r:id="rId4"/>
              </a:rPr>
              <a:t>https://www.cse.iitb.ac.in/~nlp-ai/WSD.ppt</a:t>
            </a:r>
            <a:endParaRPr lang="en-US" i="1" dirty="0">
              <a:solidFill>
                <a:schemeClr val="accent1">
                  <a:lumMod val="50000"/>
                </a:schemeClr>
              </a:solidFill>
            </a:endParaRPr>
          </a:p>
        </p:txBody>
      </p:sp>
    </p:spTree>
    <p:extLst>
      <p:ext uri="{BB962C8B-B14F-4D97-AF65-F5344CB8AC3E}">
        <p14:creationId xmlns:p14="http://schemas.microsoft.com/office/powerpoint/2010/main" val="1078157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89A2506-95BB-4439-AB22-4E77F24C757E}" type="slidenum">
              <a:rPr lang="en-US" altLang="en-US" sz="1400" b="1">
                <a:solidFill>
                  <a:srgbClr val="FFFFFF"/>
                </a:solidFill>
                <a:latin typeface="Century Schoolbook" panose="02040604050505020304" pitchFamily="18" charset="0"/>
              </a:rPr>
              <a:pPr algn="ctr" eaLnBrk="1" hangingPunct="1"/>
              <a:t>78</a:t>
            </a:fld>
            <a:endParaRPr lang="en-US" altLang="en-US" sz="1400" b="1">
              <a:solidFill>
                <a:srgbClr val="FFFFFF"/>
              </a:solidFill>
              <a:latin typeface="Century Schoolbook" panose="02040604050505020304" pitchFamily="18" charset="0"/>
            </a:endParaRPr>
          </a:p>
        </p:txBody>
      </p:sp>
      <p:sp>
        <p:nvSpPr>
          <p:cNvPr id="48134" name="Footer Placeholder 4"/>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chemeClr val="tx2"/>
                </a:solidFill>
                <a:latin typeface="Century Schoolbook" panose="02040604050505020304" pitchFamily="18" charset="0"/>
              </a:rPr>
              <a:t>CFILT - IITB</a:t>
            </a:r>
          </a:p>
        </p:txBody>
      </p:sp>
      <p:graphicFrame>
        <p:nvGraphicFramePr>
          <p:cNvPr id="8" name="Table 7"/>
          <p:cNvGraphicFramePr>
            <a:graphicFrameLocks noGrp="1"/>
          </p:cNvGraphicFramePr>
          <p:nvPr/>
        </p:nvGraphicFramePr>
        <p:xfrm>
          <a:off x="381000" y="1953418"/>
          <a:ext cx="7620000" cy="1280240"/>
        </p:xfrm>
        <a:graphic>
          <a:graphicData uri="http://schemas.openxmlformats.org/drawingml/2006/table">
            <a:tbl>
              <a:tblPr firstRow="1" bandRow="1">
                <a:tableStyleId>{5C22544A-7EE6-4342-B048-85BDC9FD1C3A}</a:tableStyleId>
              </a:tblPr>
              <a:tblGrid>
                <a:gridCol w="7620000">
                  <a:extLst>
                    <a:ext uri="{9D8B030D-6E8A-4147-A177-3AD203B41FA5}">
                      <a16:colId xmlns:a16="http://schemas.microsoft.com/office/drawing/2014/main" val="20000"/>
                    </a:ext>
                  </a:extLst>
                </a:gridCol>
              </a:tblGrid>
              <a:tr h="445331">
                <a:tc>
                  <a:txBody>
                    <a:bodyPr/>
                    <a:lstStyle/>
                    <a:p>
                      <a:r>
                        <a:rPr lang="en-US" sz="2400" dirty="0">
                          <a:latin typeface="Times New Roman" panose="02020603050405020304" pitchFamily="18" charset="0"/>
                          <a:cs typeface="Times New Roman" panose="02020603050405020304" pitchFamily="18" charset="0"/>
                        </a:rPr>
                        <a:t>ANIMAL/INSECT</a:t>
                      </a:r>
                    </a:p>
                  </a:txBody>
                  <a:tcPr marT="45740" marB="45740"/>
                </a:tc>
                <a:extLst>
                  <a:ext uri="{0D108BD9-81ED-4DB2-BD59-A6C34878D82A}">
                    <a16:rowId xmlns:a16="http://schemas.microsoft.com/office/drawing/2014/main" val="10000"/>
                  </a:ext>
                </a:extLst>
              </a:tr>
              <a:tr h="742219">
                <a:tc>
                  <a:txBody>
                    <a:bodyPr/>
                    <a:lstStyle/>
                    <a:p>
                      <a:r>
                        <a:rPr lang="en-US" sz="2400" dirty="0">
                          <a:latin typeface="Times New Roman" panose="02020603050405020304" pitchFamily="18" charset="0"/>
                          <a:cs typeface="Times New Roman" panose="02020603050405020304" pitchFamily="18" charset="0"/>
                        </a:rPr>
                        <a:t>species (2.3), family(1.7), bird(2.6), fish(2.4),</a:t>
                      </a:r>
                      <a:r>
                        <a:rPr lang="en-US" sz="2400" baseline="0" dirty="0">
                          <a:latin typeface="Times New Roman" panose="02020603050405020304" pitchFamily="18" charset="0"/>
                          <a:cs typeface="Times New Roman" panose="02020603050405020304" pitchFamily="18" charset="0"/>
                        </a:rPr>
                        <a:t> egg(2.2), coat(2.5), female(2.0), eat (2.2), nest(2.5), wild</a:t>
                      </a:r>
                      <a:endParaRPr lang="en-US" sz="2400" dirty="0">
                        <a:latin typeface="Times New Roman" panose="02020603050405020304" pitchFamily="18" charset="0"/>
                        <a:cs typeface="Times New Roman" panose="02020603050405020304" pitchFamily="18" charset="0"/>
                      </a:endParaRPr>
                    </a:p>
                  </a:txBody>
                  <a:tcPr marT="45740" marB="45740"/>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nvGraphicFramePr>
        <p:xfrm>
          <a:off x="373077" y="3646802"/>
          <a:ext cx="7707337" cy="1280240"/>
        </p:xfrm>
        <a:graphic>
          <a:graphicData uri="http://schemas.openxmlformats.org/drawingml/2006/table">
            <a:tbl>
              <a:tblPr firstRow="1" bandRow="1">
                <a:tableStyleId>{5C22544A-7EE6-4342-B048-85BDC9FD1C3A}</a:tableStyleId>
              </a:tblPr>
              <a:tblGrid>
                <a:gridCol w="7707337">
                  <a:extLst>
                    <a:ext uri="{9D8B030D-6E8A-4147-A177-3AD203B41FA5}">
                      <a16:colId xmlns:a16="http://schemas.microsoft.com/office/drawing/2014/main" val="20000"/>
                    </a:ext>
                  </a:extLst>
                </a:gridCol>
              </a:tblGrid>
              <a:tr h="274439">
                <a:tc>
                  <a:txBody>
                    <a:bodyPr/>
                    <a:lstStyle/>
                    <a:p>
                      <a:r>
                        <a:rPr lang="en-US" sz="2400" dirty="0">
                          <a:latin typeface="Times New Roman" panose="02020603050405020304" pitchFamily="18" charset="0"/>
                          <a:cs typeface="Times New Roman" panose="02020603050405020304" pitchFamily="18" charset="0"/>
                        </a:rPr>
                        <a:t>TOOLS/MACHINERY</a:t>
                      </a:r>
                    </a:p>
                  </a:txBody>
                  <a:tcPr marT="45740" marB="45740"/>
                </a:tc>
                <a:extLst>
                  <a:ext uri="{0D108BD9-81ED-4DB2-BD59-A6C34878D82A}">
                    <a16:rowId xmlns:a16="http://schemas.microsoft.com/office/drawing/2014/main" val="10000"/>
                  </a:ext>
                </a:extLst>
              </a:tr>
              <a:tr h="457399">
                <a:tc>
                  <a:txBody>
                    <a:bodyPr/>
                    <a:lstStyle/>
                    <a:p>
                      <a:r>
                        <a:rPr lang="en-US" sz="2400" dirty="0">
                          <a:latin typeface="Times New Roman" panose="02020603050405020304" pitchFamily="18" charset="0"/>
                          <a:cs typeface="Times New Roman" panose="02020603050405020304" pitchFamily="18" charset="0"/>
                        </a:rPr>
                        <a:t>tool (3.1), machine(2.7), engine(2.6), blade(3.8),</a:t>
                      </a:r>
                      <a:r>
                        <a:rPr lang="en-US" sz="2400" baseline="0" dirty="0">
                          <a:latin typeface="Times New Roman" panose="02020603050405020304" pitchFamily="18" charset="0"/>
                          <a:cs typeface="Times New Roman" panose="02020603050405020304" pitchFamily="18" charset="0"/>
                        </a:rPr>
                        <a:t> cut(2.2), saw(2.5), lever(2.0), wheel (2.2), piston(2.5)</a:t>
                      </a:r>
                      <a:endParaRPr lang="en-US" sz="2400" dirty="0">
                        <a:latin typeface="Times New Roman" panose="02020603050405020304" pitchFamily="18" charset="0"/>
                        <a:cs typeface="Times New Roman" panose="02020603050405020304" pitchFamily="18" charset="0"/>
                      </a:endParaRPr>
                    </a:p>
                  </a:txBody>
                  <a:tcPr marT="45740" marB="45740"/>
                </a:tc>
                <a:extLst>
                  <a:ext uri="{0D108BD9-81ED-4DB2-BD59-A6C34878D82A}">
                    <a16:rowId xmlns:a16="http://schemas.microsoft.com/office/drawing/2014/main" val="10001"/>
                  </a:ext>
                </a:extLst>
              </a:tr>
            </a:tbl>
          </a:graphicData>
        </a:graphic>
      </p:graphicFrame>
      <p:sp>
        <p:nvSpPr>
          <p:cNvPr id="48131" name="Title 1"/>
          <p:cNvSpPr>
            <a:spLocks noGrp="1"/>
          </p:cNvSpPr>
          <p:nvPr>
            <p:ph type="title" idx="4294967295"/>
          </p:nvPr>
        </p:nvSpPr>
        <p:spPr bwMode="auto">
          <a:xfrm>
            <a:off x="914400" y="69850"/>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algn="ctr" eaLnBrk="1" hangingPunct="1"/>
            <a:r>
              <a:rPr lang="en-US" altLang="en-US" b="1" cap="none" dirty="0"/>
              <a:t>Y</a:t>
            </a:r>
            <a:r>
              <a:rPr lang="en-US" altLang="en-US" sz="2400" b="1" cap="none" dirty="0"/>
              <a:t>AROWSKY’S</a:t>
            </a:r>
            <a:r>
              <a:rPr lang="en-US" altLang="en-US" b="1" cap="none" dirty="0"/>
              <a:t> A</a:t>
            </a:r>
            <a:r>
              <a:rPr lang="en-US" altLang="en-US" sz="2400" b="1" cap="none" dirty="0"/>
              <a:t>LGORITHM</a:t>
            </a:r>
            <a:r>
              <a:rPr lang="en-US" altLang="en-US" b="1" cap="none" dirty="0"/>
              <a:t> </a:t>
            </a:r>
            <a:br>
              <a:rPr lang="en-US" altLang="en-US" b="1" cap="none" dirty="0"/>
            </a:br>
            <a:r>
              <a:rPr lang="en-US" altLang="en-US" sz="2000" b="1" cap="none" dirty="0"/>
              <a:t>(WSD USING ROGET’S THESAURUS CATEGORIES)</a:t>
            </a:r>
          </a:p>
        </p:txBody>
      </p:sp>
      <p:pic>
        <p:nvPicPr>
          <p:cNvPr id="20" name="Picture 1"/>
          <p:cNvPicPr>
            <a:picLocks noGrp="1" noChangeAspect="1" noChangeArrowheads="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688" y="5204853"/>
            <a:ext cx="18494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017963" y="5531992"/>
            <a:ext cx="4572000" cy="677108"/>
          </a:xfrm>
          <a:prstGeom prst="rect">
            <a:avLst/>
          </a:prstGeom>
        </p:spPr>
        <p:txBody>
          <a:bodyPr>
            <a:spAutoFit/>
          </a:bodyPr>
          <a:lstStyle/>
          <a:p>
            <a:r>
              <a:rPr lang="ru-RU" altLang="en-US" sz="2000" dirty="0"/>
              <a:t>Из презентации </a:t>
            </a:r>
            <a:r>
              <a:rPr lang="en-US" sz="2000" dirty="0" err="1"/>
              <a:t>Mitesh</a:t>
            </a:r>
            <a:r>
              <a:rPr lang="en-US" sz="2000" dirty="0"/>
              <a:t> M. </a:t>
            </a:r>
            <a:r>
              <a:rPr lang="en-US" sz="2000" dirty="0" err="1"/>
              <a:t>Khapra</a:t>
            </a:r>
            <a:r>
              <a:rPr lang="ru-RU" sz="2000" dirty="0"/>
              <a:t> </a:t>
            </a:r>
            <a:r>
              <a:rPr lang="en-US" dirty="0">
                <a:hlinkClick r:id="rId4"/>
              </a:rPr>
              <a:t>https://www.cse.iitb.ac.in/~nlp-ai/WSD.ppt</a:t>
            </a:r>
            <a:endParaRPr lang="en-US" dirty="0"/>
          </a:p>
        </p:txBody>
      </p:sp>
    </p:spTree>
    <p:extLst>
      <p:ext uri="{BB962C8B-B14F-4D97-AF65-F5344CB8AC3E}">
        <p14:creationId xmlns:p14="http://schemas.microsoft.com/office/powerpoint/2010/main" val="483553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4294967295"/>
          </p:nvPr>
        </p:nvGraphicFramePr>
        <p:xfrm>
          <a:off x="349250" y="3189287"/>
          <a:ext cx="7467600" cy="3810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381000">
                <a:tc>
                  <a:txBody>
                    <a:bodyPr/>
                    <a:lstStyle/>
                    <a:p>
                      <a:pPr algn="ctr"/>
                      <a:r>
                        <a:rPr lang="en-US" dirty="0">
                          <a:solidFill>
                            <a:schemeClr val="tx1"/>
                          </a:solidFill>
                        </a:rPr>
                        <a:t>Seed set grows</a:t>
                      </a:r>
                    </a:p>
                  </a:txBody>
                  <a:tcPr>
                    <a:noFill/>
                  </a:tcPr>
                </a:tc>
                <a:tc>
                  <a:txBody>
                    <a:bodyPr/>
                    <a:lstStyle/>
                    <a:p>
                      <a:pPr algn="ctr"/>
                      <a:r>
                        <a:rPr lang="en-US" sz="1600" dirty="0">
                          <a:solidFill>
                            <a:schemeClr val="tx1"/>
                          </a:solidFill>
                        </a:rPr>
                        <a:t>Stop when residual</a:t>
                      </a:r>
                      <a:r>
                        <a:rPr lang="en-US" sz="1600" baseline="0" dirty="0">
                          <a:solidFill>
                            <a:schemeClr val="tx1"/>
                          </a:solidFill>
                        </a:rPr>
                        <a:t> set stabilizes</a:t>
                      </a:r>
                      <a:endParaRPr lang="en-US" sz="1600" dirty="0">
                        <a:solidFill>
                          <a:schemeClr val="tx1"/>
                        </a:solidFill>
                      </a:endParaRPr>
                    </a:p>
                  </a:txBody>
                  <a:tcPr>
                    <a:noFill/>
                  </a:tcPr>
                </a:tc>
                <a:extLst>
                  <a:ext uri="{0D108BD9-81ED-4DB2-BD59-A6C34878D82A}">
                    <a16:rowId xmlns:a16="http://schemas.microsoft.com/office/drawing/2014/main" val="10000"/>
                  </a:ext>
                </a:extLst>
              </a:tr>
            </a:tbl>
          </a:graphicData>
        </a:graphic>
      </p:graphicFrame>
      <p:sp>
        <p:nvSpPr>
          <p:cNvPr id="45059" name="Title 1"/>
          <p:cNvSpPr>
            <a:spLocks noGrp="1"/>
          </p:cNvSpPr>
          <p:nvPr>
            <p:ph type="title" idx="4294967295"/>
          </p:nvPr>
        </p:nvSpPr>
        <p:spPr bwMode="auto">
          <a:xfrm>
            <a:off x="349250" y="52388"/>
            <a:ext cx="8794750" cy="1143000"/>
          </a:xfrm>
          <a:prstGeom prst="rect">
            <a:avLst/>
          </a:prstGeom>
        </p:spPr>
        <p:txBody>
          <a:bodyPr wrap="square" lIns="91440" tIns="45720" rIns="91440" bIns="45720" numCol="1" anchorCtr="0" compatLnSpc="1">
            <a:prstTxWarp prst="textNoShape">
              <a:avLst/>
            </a:prstTxWarp>
            <a:normAutofit fontScale="90000"/>
          </a:bodyPr>
          <a:lstStyle/>
          <a:p>
            <a:pPr algn="ctr" eaLnBrk="1" fontAlgn="auto" hangingPunct="1">
              <a:spcAft>
                <a:spcPts val="0"/>
              </a:spcAft>
              <a:defRPr/>
            </a:pPr>
            <a:r>
              <a:rPr lang="en-US" sz="3600" b="1" dirty="0"/>
              <a:t>Semi-supervised learning</a:t>
            </a:r>
            <a:r>
              <a:rPr lang="ru-RU" sz="3600" b="1" dirty="0"/>
              <a:t/>
            </a:r>
            <a:br>
              <a:rPr lang="ru-RU" sz="3600" b="1" dirty="0"/>
            </a:br>
            <a:r>
              <a:rPr lang="en-US" sz="3600" b="1" dirty="0"/>
              <a:t>Initialization, Progress and Convergence</a:t>
            </a:r>
          </a:p>
        </p:txBody>
      </p:sp>
      <p:sp>
        <p:nvSpPr>
          <p:cNvPr id="38924" name="Slide Number Placeholder 3"/>
          <p:cNvSpPr txBox="1">
            <a:spLocks noGrp="1"/>
          </p:cNvSpPr>
          <p:nvPr/>
        </p:nvSpPr>
        <p:spPr bwMode="auto">
          <a:xfrm>
            <a:off x="8129588" y="5734050"/>
            <a:ext cx="609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2BE5CE5-DD50-4235-987E-AB994EB76EB5}" type="slidenum">
              <a:rPr lang="en-US" altLang="en-US" sz="1400" b="1">
                <a:solidFill>
                  <a:srgbClr val="FFFFFF"/>
                </a:solidFill>
                <a:latin typeface="Century Schoolbook" panose="02040604050505020304" pitchFamily="18" charset="0"/>
              </a:rPr>
              <a:pPr algn="ctr" eaLnBrk="1" hangingPunct="1"/>
              <a:t>79</a:t>
            </a:fld>
            <a:endParaRPr lang="en-US" altLang="en-US" sz="1400" b="1">
              <a:solidFill>
                <a:srgbClr val="FFFFFF"/>
              </a:solidFill>
              <a:latin typeface="Century Schoolbook" panose="02040604050505020304" pitchFamily="18" charset="0"/>
            </a:endParaRPr>
          </a:p>
        </p:txBody>
      </p:sp>
      <p:pic>
        <p:nvPicPr>
          <p:cNvPr id="389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3" y="3491649"/>
            <a:ext cx="3733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095" y="3484604"/>
            <a:ext cx="3768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8" name="Group 8"/>
          <p:cNvGrpSpPr>
            <a:grpSpLocks/>
          </p:cNvGrpSpPr>
          <p:nvPr/>
        </p:nvGrpSpPr>
        <p:grpSpPr bwMode="auto">
          <a:xfrm>
            <a:off x="1180258" y="1301238"/>
            <a:ext cx="6934200" cy="1828800"/>
            <a:chOff x="1066800" y="2971800"/>
            <a:chExt cx="6934200" cy="2133600"/>
          </a:xfrm>
        </p:grpSpPr>
        <p:pic>
          <p:nvPicPr>
            <p:cNvPr id="389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971800"/>
              <a:ext cx="34528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a:xfrm flipV="1">
              <a:off x="2057400" y="3429265"/>
              <a:ext cx="1143000" cy="6093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5257800" y="4190471"/>
              <a:ext cx="914400" cy="4574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66800" y="3886729"/>
              <a:ext cx="1066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Life</a:t>
              </a:r>
            </a:p>
          </p:txBody>
        </p:sp>
        <p:sp>
          <p:nvSpPr>
            <p:cNvPr id="14" name="Rectangle 13"/>
            <p:cNvSpPr/>
            <p:nvPr/>
          </p:nvSpPr>
          <p:spPr>
            <a:xfrm>
              <a:off x="6172200" y="3886729"/>
              <a:ext cx="1828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Manufacturing</a:t>
              </a:r>
            </a:p>
          </p:txBody>
        </p:sp>
        <p:cxnSp>
          <p:nvCxnSpPr>
            <p:cNvPr id="15" name="Straight Arrow Connector 14"/>
            <p:cNvCxnSpPr/>
            <p:nvPr/>
          </p:nvCxnSpPr>
          <p:spPr>
            <a:xfrm rot="10800000" flipV="1">
              <a:off x="4191000" y="3429265"/>
              <a:ext cx="1905000" cy="68527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4724400" y="3429265"/>
              <a:ext cx="1371600" cy="2278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96000" y="3123671"/>
              <a:ext cx="1828800" cy="609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Residual data</a:t>
              </a:r>
            </a:p>
          </p:txBody>
        </p:sp>
      </p:grpSp>
      <p:sp>
        <p:nvSpPr>
          <p:cNvPr id="2" name="Rectangle 1"/>
          <p:cNvSpPr/>
          <p:nvPr/>
        </p:nvSpPr>
        <p:spPr>
          <a:xfrm>
            <a:off x="249233" y="5748404"/>
            <a:ext cx="8512375" cy="584775"/>
          </a:xfrm>
          <a:prstGeom prst="rect">
            <a:avLst/>
          </a:prstGeom>
        </p:spPr>
        <p:txBody>
          <a:bodyPr wrap="square">
            <a:spAutoFit/>
          </a:bodyPr>
          <a:lstStyle/>
          <a:p>
            <a:r>
              <a:rPr lang="en-US" sz="1600" dirty="0">
                <a:solidFill>
                  <a:srgbClr val="000000"/>
                </a:solidFill>
                <a:latin typeface="tahoma" panose="020B0604030504040204" pitchFamily="34" charset="0"/>
              </a:rPr>
              <a:t>Christopher D. Manning and </a:t>
            </a:r>
            <a:r>
              <a:rPr lang="en-US" sz="1600" dirty="0" err="1">
                <a:solidFill>
                  <a:srgbClr val="000000"/>
                </a:solidFill>
                <a:latin typeface="tahoma" panose="020B0604030504040204" pitchFamily="34" charset="0"/>
              </a:rPr>
              <a:t>Hinrich</a:t>
            </a:r>
            <a:r>
              <a:rPr lang="en-US" sz="1600" dirty="0">
                <a:solidFill>
                  <a:srgbClr val="000000"/>
                </a:solidFill>
                <a:latin typeface="tahoma" panose="020B0604030504040204" pitchFamily="34" charset="0"/>
              </a:rPr>
              <a:t> </a:t>
            </a:r>
            <a:r>
              <a:rPr lang="en-US" sz="1600" dirty="0" err="1">
                <a:solidFill>
                  <a:srgbClr val="000000"/>
                </a:solidFill>
                <a:latin typeface="tahoma" panose="020B0604030504040204" pitchFamily="34" charset="0"/>
              </a:rPr>
              <a:t>Schütze</a:t>
            </a:r>
            <a:r>
              <a:rPr lang="en-US" sz="1600" dirty="0">
                <a:solidFill>
                  <a:srgbClr val="000000"/>
                </a:solidFill>
                <a:latin typeface="tahoma" panose="020B0604030504040204" pitchFamily="34" charset="0"/>
              </a:rPr>
              <a:t>. 1999. Foundations of Statistical Natural Language Processing. MIT Press, Cambridge, MA, USA.</a:t>
            </a:r>
            <a:endParaRPr lang="en-US" sz="1600" dirty="0"/>
          </a:p>
        </p:txBody>
      </p:sp>
    </p:spTree>
    <p:extLst>
      <p:ext uri="{BB962C8B-B14F-4D97-AF65-F5344CB8AC3E}">
        <p14:creationId xmlns:p14="http://schemas.microsoft.com/office/powerpoint/2010/main" val="121978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ru-RU" dirty="0">
                <a:latin typeface="Times New Roman" panose="02020603050405020304" pitchFamily="18" charset="0"/>
                <a:cs typeface="Times New Roman" panose="02020603050405020304" pitchFamily="18" charset="0"/>
              </a:rPr>
              <a:t>Классификация, рубрикация текстов</a:t>
            </a:r>
          </a:p>
          <a:p>
            <a:endParaRPr lang="en-US"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Что связывает </a:t>
            </a:r>
          </a:p>
          <a:p>
            <a:pPr marL="0" indent="0">
              <a:buNone/>
            </a:pPr>
            <a:r>
              <a:rPr lang="ru-RU" dirty="0">
                <a:latin typeface="Times New Roman" panose="02020603050405020304" pitchFamily="18" charset="0"/>
                <a:cs typeface="Times New Roman" panose="02020603050405020304" pitchFamily="18" charset="0"/>
              </a:rPr>
              <a:t>(1) бананы и политику</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 партия</a:t>
            </a:r>
          </a:p>
          <a:p>
            <a:pPr marL="0" indent="0">
              <a:buNone/>
            </a:pPr>
            <a:r>
              <a:rPr lang="ru-RU" dirty="0">
                <a:latin typeface="Times New Roman" panose="02020603050405020304" pitchFamily="18" charset="0"/>
                <a:cs typeface="Times New Roman" panose="02020603050405020304" pitchFamily="18" charset="0"/>
              </a:rPr>
              <a:t>(2) </a:t>
            </a:r>
            <a:r>
              <a:rPr lang="ru-RU" dirty="0" err="1">
                <a:latin typeface="Times New Roman" panose="02020603050405020304" pitchFamily="18" charset="0"/>
                <a:cs typeface="Times New Roman" panose="02020603050405020304" pitchFamily="18" charset="0"/>
              </a:rPr>
              <a:t>стартап</a:t>
            </a:r>
            <a:r>
              <a:rPr lang="ru-RU" dirty="0">
                <a:latin typeface="Times New Roman" panose="02020603050405020304" pitchFamily="18" charset="0"/>
                <a:cs typeface="Times New Roman" panose="02020603050405020304" pitchFamily="18" charset="0"/>
              </a:rPr>
              <a:t> и космос</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launch</a:t>
            </a:r>
          </a:p>
        </p:txBody>
      </p:sp>
      <p:sp>
        <p:nvSpPr>
          <p:cNvPr id="2" name="Date Placeholder 1"/>
          <p:cNvSpPr>
            <a:spLocks noGrp="1"/>
          </p:cNvSpPr>
          <p:nvPr>
            <p:ph type="dt" sz="half" idx="11"/>
          </p:nvPr>
        </p:nvSpPr>
        <p:spPr/>
        <p:txBody>
          <a:bodyPr/>
          <a:lstStyle/>
          <a:p>
            <a:fld id="{14967666-2B5A-43DE-A5BD-5B2A1AE41595}" type="datetime1">
              <a:rPr lang="ru-RU" smtClean="0"/>
              <a:t>13.12.2019</a:t>
            </a:fld>
            <a:endParaRPr lang="ru-RU"/>
          </a:p>
        </p:txBody>
      </p:sp>
      <p:sp>
        <p:nvSpPr>
          <p:cNvPr id="5" name="Footer Placeholder 4"/>
          <p:cNvSpPr>
            <a:spLocks noGrp="1"/>
          </p:cNvSpPr>
          <p:nvPr>
            <p:ph type="ftr" sz="quarter" idx="12"/>
          </p:nvPr>
        </p:nvSpPr>
        <p:spPr/>
        <p:txBody>
          <a:bodyPr/>
          <a:lstStyle/>
          <a:p>
            <a:r>
              <a:rPr lang="ru-RU" dirty="0"/>
              <a:t>Автоматическая обработка текста 2. 2019 ВШЭ. </a:t>
            </a:r>
            <a:r>
              <a:rPr lang="ru-RU" dirty="0" err="1"/>
              <a:t>С.Ю.Толдова</a:t>
            </a:r>
            <a:endParaRPr lang="ru-RU" dirty="0"/>
          </a:p>
        </p:txBody>
      </p:sp>
      <p:sp>
        <p:nvSpPr>
          <p:cNvPr id="4" name="Slide Number Placeholder 3"/>
          <p:cNvSpPr>
            <a:spLocks noGrp="1"/>
          </p:cNvSpPr>
          <p:nvPr>
            <p:ph type="sldNum" sz="quarter" idx="13"/>
          </p:nvPr>
        </p:nvSpPr>
        <p:spPr/>
        <p:txBody>
          <a:bodyPr/>
          <a:lstStyle/>
          <a:p>
            <a:fld id="{F2A835A1-215F-43A1-8796-0F93B25450BF}" type="slidenum">
              <a:rPr lang="ru-RU" smtClean="0"/>
              <a:pPr/>
              <a:t>8</a:t>
            </a:fld>
            <a:endParaRPr lang="ru-RU"/>
          </a:p>
        </p:txBody>
      </p:sp>
      <p:sp>
        <p:nvSpPr>
          <p:cNvPr id="6" name="Title 1"/>
          <p:cNvSpPr txBox="1">
            <a:spLocks/>
          </p:cNvSpPr>
          <p:nvPr/>
        </p:nvSpPr>
        <p:spPr>
          <a:xfrm>
            <a:off x="1979712" y="14246"/>
            <a:ext cx="69951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u-RU" sz="3600" dirty="0"/>
              <a:t>Применение</a:t>
            </a:r>
          </a:p>
        </p:txBody>
      </p:sp>
    </p:spTree>
    <p:extLst>
      <p:ext uri="{BB962C8B-B14F-4D97-AF65-F5344CB8AC3E}">
        <p14:creationId xmlns:p14="http://schemas.microsoft.com/office/powerpoint/2010/main" val="139178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4294967295"/>
          </p:nvPr>
        </p:nvGraphicFramePr>
        <p:xfrm>
          <a:off x="0" y="1287463"/>
          <a:ext cx="7597080" cy="3931854"/>
        </p:xfrm>
        <a:graphic>
          <a:graphicData uri="http://schemas.openxmlformats.org/drawingml/2006/table">
            <a:tbl>
              <a:tblPr firstRow="1" bandRow="1">
                <a:tableStyleId>{5C22544A-7EE6-4342-B048-85BDC9FD1C3A}</a:tableStyleId>
              </a:tblPr>
              <a:tblGrid>
                <a:gridCol w="1899270">
                  <a:extLst>
                    <a:ext uri="{9D8B030D-6E8A-4147-A177-3AD203B41FA5}">
                      <a16:colId xmlns:a16="http://schemas.microsoft.com/office/drawing/2014/main" val="20000"/>
                    </a:ext>
                  </a:extLst>
                </a:gridCol>
                <a:gridCol w="1899270">
                  <a:extLst>
                    <a:ext uri="{9D8B030D-6E8A-4147-A177-3AD203B41FA5}">
                      <a16:colId xmlns:a16="http://schemas.microsoft.com/office/drawing/2014/main" val="20001"/>
                    </a:ext>
                  </a:extLst>
                </a:gridCol>
                <a:gridCol w="1899270">
                  <a:extLst>
                    <a:ext uri="{9D8B030D-6E8A-4147-A177-3AD203B41FA5}">
                      <a16:colId xmlns:a16="http://schemas.microsoft.com/office/drawing/2014/main" val="20002"/>
                    </a:ext>
                  </a:extLst>
                </a:gridCol>
                <a:gridCol w="1899270">
                  <a:extLst>
                    <a:ext uri="{9D8B030D-6E8A-4147-A177-3AD203B41FA5}">
                      <a16:colId xmlns:a16="http://schemas.microsoft.com/office/drawing/2014/main" val="20003"/>
                    </a:ext>
                  </a:extLst>
                </a:gridCol>
              </a:tblGrid>
              <a:tr h="518092">
                <a:tc>
                  <a:txBody>
                    <a:bodyPr/>
                    <a:lstStyle/>
                    <a:p>
                      <a:r>
                        <a:rPr lang="en-US" sz="2000" dirty="0">
                          <a:latin typeface="Times New Roman" panose="02020603050405020304" pitchFamily="18" charset="0"/>
                          <a:cs typeface="Times New Roman" panose="02020603050405020304" pitchFamily="18" charset="0"/>
                        </a:rPr>
                        <a:t>Approach</a:t>
                      </a:r>
                    </a:p>
                  </a:txBody>
                  <a:tcPr marT="45709" marB="45709"/>
                </a:tc>
                <a:tc>
                  <a:txBody>
                    <a:bodyPr/>
                    <a:lstStyle/>
                    <a:p>
                      <a:r>
                        <a:rPr lang="en-US" sz="2000" dirty="0">
                          <a:latin typeface="Times New Roman" panose="02020603050405020304" pitchFamily="18" charset="0"/>
                          <a:cs typeface="Times New Roman" panose="02020603050405020304" pitchFamily="18" charset="0"/>
                        </a:rPr>
                        <a:t>Average Precision</a:t>
                      </a:r>
                    </a:p>
                  </a:txBody>
                  <a:tcPr marT="45709" marB="45709"/>
                </a:tc>
                <a:tc>
                  <a:txBody>
                    <a:bodyPr/>
                    <a:lstStyle/>
                    <a:p>
                      <a:r>
                        <a:rPr lang="en-US" sz="2000" dirty="0">
                          <a:latin typeface="Times New Roman" panose="02020603050405020304" pitchFamily="18" charset="0"/>
                          <a:cs typeface="Times New Roman" panose="02020603050405020304" pitchFamily="18" charset="0"/>
                        </a:rPr>
                        <a:t>Corpus</a:t>
                      </a:r>
                    </a:p>
                  </a:txBody>
                  <a:tcPr marT="45709" marB="45709"/>
                </a:tc>
                <a:tc>
                  <a:txBody>
                    <a:bodyPr/>
                    <a:lstStyle/>
                    <a:p>
                      <a:r>
                        <a:rPr lang="en-US" sz="2000" dirty="0">
                          <a:latin typeface="Times New Roman" panose="02020603050405020304" pitchFamily="18" charset="0"/>
                          <a:cs typeface="Times New Roman" panose="02020603050405020304" pitchFamily="18" charset="0"/>
                        </a:rPr>
                        <a:t>Average Baseline Accuracy</a:t>
                      </a:r>
                    </a:p>
                  </a:txBody>
                  <a:tcPr marT="45709" marB="45709"/>
                </a:tc>
                <a:extLst>
                  <a:ext uri="{0D108BD9-81ED-4DB2-BD59-A6C34878D82A}">
                    <a16:rowId xmlns:a16="http://schemas.microsoft.com/office/drawing/2014/main" val="10000"/>
                  </a:ext>
                </a:extLst>
              </a:tr>
              <a:tr h="944767">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Supervised</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Decision Lists</a:t>
                      </a:r>
                    </a:p>
                  </a:txBody>
                  <a:tcPr marT="45709" marB="45709"/>
                </a:tc>
                <a:tc>
                  <a:txBody>
                    <a:bodyPr/>
                    <a:lstStyle/>
                    <a:p>
                      <a:r>
                        <a:rPr lang="en-US" sz="2000" dirty="0">
                          <a:latin typeface="Times New Roman" panose="02020603050405020304" pitchFamily="18" charset="0"/>
                          <a:cs typeface="Times New Roman" panose="02020603050405020304" pitchFamily="18" charset="0"/>
                        </a:rPr>
                        <a:t>96.1%</a:t>
                      </a:r>
                    </a:p>
                  </a:txBody>
                  <a:tcPr marT="45709" marB="45709"/>
                </a:tc>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Tested on a set of 12 highly</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polysemous English words</a:t>
                      </a:r>
                    </a:p>
                  </a:txBody>
                  <a:tcPr marT="45709" marB="45709"/>
                </a:tc>
                <a:tc>
                  <a:txBody>
                    <a:bodyPr/>
                    <a:lstStyle/>
                    <a:p>
                      <a:r>
                        <a:rPr lang="en-US" sz="2000" dirty="0">
                          <a:latin typeface="Times New Roman" panose="02020603050405020304" pitchFamily="18" charset="0"/>
                          <a:cs typeface="Times New Roman" panose="02020603050405020304" pitchFamily="18" charset="0"/>
                        </a:rPr>
                        <a:t>63.9%</a:t>
                      </a:r>
                    </a:p>
                  </a:txBody>
                  <a:tcPr marT="45709" marB="45709"/>
                </a:tc>
                <a:extLst>
                  <a:ext uri="{0D108BD9-81ED-4DB2-BD59-A6C34878D82A}">
                    <a16:rowId xmlns:a16="http://schemas.microsoft.com/office/drawing/2014/main" val="10001"/>
                  </a:ext>
                </a:extLst>
              </a:tr>
              <a:tr h="1158104">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Semi-Supervised</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Decision Lists</a:t>
                      </a:r>
                      <a:endParaRPr lang="en-US" sz="2000" dirty="0">
                        <a:latin typeface="Times New Roman" panose="02020603050405020304" pitchFamily="18" charset="0"/>
                        <a:cs typeface="Times New Roman" panose="02020603050405020304" pitchFamily="18" charset="0"/>
                      </a:endParaRPr>
                    </a:p>
                  </a:txBody>
                  <a:tcPr marT="45709" marB="45709"/>
                </a:tc>
                <a:tc>
                  <a:txBody>
                    <a:bodyPr/>
                    <a:lstStyle/>
                    <a:p>
                      <a:r>
                        <a:rPr lang="en-US" sz="2000" dirty="0">
                          <a:latin typeface="Times New Roman" panose="02020603050405020304" pitchFamily="18" charset="0"/>
                          <a:cs typeface="Times New Roman" panose="02020603050405020304" pitchFamily="18" charset="0"/>
                        </a:rPr>
                        <a:t>96.1%</a:t>
                      </a:r>
                    </a:p>
                  </a:txBody>
                  <a:tcPr marT="45709" marB="45709"/>
                </a:tc>
                <a:tc>
                  <a:txBody>
                    <a:bodyPr/>
                    <a:lstStyle/>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Tested on a set of 12 highly</a:t>
                      </a:r>
                    </a:p>
                    <a:p>
                      <a:r>
                        <a:rPr kumimoji="0" lang="en-US" sz="2000" kern="1200" baseline="0" dirty="0">
                          <a:solidFill>
                            <a:schemeClr val="dk1"/>
                          </a:solidFill>
                          <a:latin typeface="Times New Roman" panose="02020603050405020304" pitchFamily="18" charset="0"/>
                          <a:ea typeface="+mn-ea"/>
                          <a:cs typeface="Times New Roman" panose="02020603050405020304" pitchFamily="18" charset="0"/>
                        </a:rPr>
                        <a:t>polysemous English words</a:t>
                      </a:r>
                    </a:p>
                    <a:p>
                      <a:endParaRPr lang="en-US" sz="2000" dirty="0">
                        <a:latin typeface="Times New Roman" panose="02020603050405020304" pitchFamily="18" charset="0"/>
                        <a:cs typeface="Times New Roman" panose="02020603050405020304" pitchFamily="18" charset="0"/>
                      </a:endParaRPr>
                    </a:p>
                  </a:txBody>
                  <a:tcPr marT="45709" marB="45709"/>
                </a:tc>
                <a:tc>
                  <a:txBody>
                    <a:bodyPr/>
                    <a:lstStyle/>
                    <a:p>
                      <a:r>
                        <a:rPr lang="en-US" sz="2000" dirty="0">
                          <a:latin typeface="Times New Roman" panose="02020603050405020304" pitchFamily="18" charset="0"/>
                          <a:cs typeface="Times New Roman" panose="02020603050405020304" pitchFamily="18" charset="0"/>
                        </a:rPr>
                        <a:t>63.9%</a:t>
                      </a:r>
                    </a:p>
                  </a:txBody>
                  <a:tcPr marT="45709" marB="45709"/>
                </a:tc>
                <a:extLst>
                  <a:ext uri="{0D108BD9-81ED-4DB2-BD59-A6C34878D82A}">
                    <a16:rowId xmlns:a16="http://schemas.microsoft.com/office/drawing/2014/main" val="10002"/>
                  </a:ext>
                </a:extLst>
              </a:tr>
            </a:tbl>
          </a:graphicData>
        </a:graphic>
      </p:graphicFrame>
      <p:sp>
        <p:nvSpPr>
          <p:cNvPr id="2" name="Title 1"/>
          <p:cNvSpPr>
            <a:spLocks noGrp="1"/>
          </p:cNvSpPr>
          <p:nvPr>
            <p:ph type="title" idx="4294967295"/>
          </p:nvPr>
        </p:nvSpPr>
        <p:spPr>
          <a:xfrm>
            <a:off x="2339752" y="0"/>
            <a:ext cx="6393904" cy="1143000"/>
          </a:xfrm>
          <a:prstGeom prst="rect">
            <a:avLst/>
          </a:prstGeom>
        </p:spPr>
        <p:txBody>
          <a:bodyPr>
            <a:normAutofit fontScale="90000"/>
          </a:bodyPr>
          <a:lstStyle/>
          <a:p>
            <a:pPr eaLnBrk="1" fontAlgn="auto" hangingPunct="1">
              <a:spcAft>
                <a:spcPts val="0"/>
              </a:spcAft>
              <a:defRPr/>
            </a:pPr>
            <a:r>
              <a:rPr lang="en-US" sz="3600" b="1" dirty="0"/>
              <a:t>Semi-Supervised Approaches – Comparisons &amp; Conclusions</a:t>
            </a:r>
          </a:p>
        </p:txBody>
      </p:sp>
      <p:sp>
        <p:nvSpPr>
          <p:cNvPr id="39963" name="Content Placeholder 6"/>
          <p:cNvSpPr txBox="1">
            <a:spLocks/>
          </p:cNvSpPr>
          <p:nvPr/>
        </p:nvSpPr>
        <p:spPr bwMode="auto">
          <a:xfrm>
            <a:off x="655278" y="5020801"/>
            <a:ext cx="7467600" cy="124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273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chemeClr val="accent1"/>
              </a:buClr>
              <a:buSzPct val="80000"/>
              <a:buFont typeface="Wingdings 2" panose="05020102010507070707" pitchFamily="18" charset="2"/>
              <a:buChar char=""/>
            </a:pPr>
            <a:endParaRPr lang="en-US" altLang="en-US" sz="1600" dirty="0">
              <a:latin typeface="Century Schoolbook" panose="02040604050505020304" pitchFamily="18" charset="0"/>
            </a:endParaRPr>
          </a:p>
          <a:p>
            <a:pPr>
              <a:spcBef>
                <a:spcPct val="20000"/>
              </a:spcBef>
              <a:buClr>
                <a:schemeClr val="accent1"/>
              </a:buClr>
              <a:buSzPct val="80000"/>
              <a:buFont typeface="Wingdings 2" panose="05020102010507070707" pitchFamily="18" charset="2"/>
              <a:buChar char=""/>
            </a:pPr>
            <a:r>
              <a:rPr lang="en-US" altLang="en-US" sz="1600" dirty="0">
                <a:latin typeface="Century Schoolbook" panose="02040604050505020304" pitchFamily="18" charset="0"/>
              </a:rPr>
              <a:t>Works at par with its supervised version even though it needs   significantly less amount of tagged data.</a:t>
            </a:r>
          </a:p>
          <a:p>
            <a:pPr>
              <a:spcBef>
                <a:spcPct val="20000"/>
              </a:spcBef>
              <a:buClr>
                <a:schemeClr val="accent1"/>
              </a:buClr>
              <a:buSzPct val="80000"/>
              <a:buFont typeface="Wingdings 2" panose="05020102010507070707" pitchFamily="18" charset="2"/>
              <a:buChar char=""/>
            </a:pPr>
            <a:r>
              <a:rPr lang="en-US" altLang="en-US" sz="1600" dirty="0">
                <a:latin typeface="Century Schoolbook" panose="02040604050505020304" pitchFamily="18" charset="0"/>
              </a:rPr>
              <a:t>Has all the advantages and disadvantaged of its supervised version.</a:t>
            </a:r>
          </a:p>
        </p:txBody>
      </p:sp>
    </p:spTree>
    <p:extLst>
      <p:ext uri="{BB962C8B-B14F-4D97-AF65-F5344CB8AC3E}">
        <p14:creationId xmlns:p14="http://schemas.microsoft.com/office/powerpoint/2010/main" val="2131010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3563888" y="116632"/>
            <a:ext cx="3923928" cy="1143000"/>
          </a:xfrm>
          <a:prstGeom prst="rect">
            <a:avLst/>
          </a:prstGeom>
        </p:spPr>
        <p:txBody>
          <a:bodyPr/>
          <a:lstStyle/>
          <a:p>
            <a:r>
              <a:rPr lang="ru-RU" dirty="0"/>
              <a:t>Кластеризация</a:t>
            </a:r>
            <a:endParaRPr lang="en-US" dirty="0"/>
          </a:p>
        </p:txBody>
      </p:sp>
      <p:sp>
        <p:nvSpPr>
          <p:cNvPr id="3" name="Объект 2"/>
          <p:cNvSpPr>
            <a:spLocks noGrp="1"/>
          </p:cNvSpPr>
          <p:nvPr>
            <p:ph idx="4294967295"/>
          </p:nvPr>
        </p:nvSpPr>
        <p:spPr>
          <a:xfrm>
            <a:off x="0" y="1600200"/>
            <a:ext cx="8229600" cy="4525963"/>
          </a:xfrm>
          <a:prstGeom prst="rect">
            <a:avLst/>
          </a:prstGeom>
        </p:spPr>
        <p:txBody>
          <a:bodyPr>
            <a:normAutofit/>
          </a:bodyPr>
          <a:lstStyle/>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в большой неразмеченной коллекции найти примеры с многозначным словом</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выделить признаки (например, контекстные слова), определить, как измерять признак (например, </a:t>
            </a:r>
            <a:r>
              <a:rPr lang="en-US" sz="2400" dirty="0" err="1">
                <a:latin typeface="Times New Roman" panose="02020603050405020304" pitchFamily="18" charset="0"/>
                <a:cs typeface="Times New Roman" panose="02020603050405020304" pitchFamily="18" charset="0"/>
              </a:rPr>
              <a:t>tf.idf</a:t>
            </a:r>
            <a:r>
              <a:rPr lang="ru-RU" sz="2400" dirty="0">
                <a:latin typeface="Times New Roman" panose="02020603050405020304" pitchFamily="18" charset="0"/>
                <a:cs typeface="Times New Roman" panose="02020603050405020304" pitchFamily="18" charset="0"/>
              </a:rPr>
              <a:t>, количество повторов слова или 0</a:t>
            </a:r>
            <a:r>
              <a:rPr lang="en-US" sz="2400" dirty="0">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1 – есть слово или нет </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 определить метрику для измерения расстояния (меру близости) между словами (например, мера </a:t>
            </a:r>
            <a:r>
              <a:rPr lang="ru-RU" sz="2400" dirty="0" err="1">
                <a:latin typeface="Times New Roman" panose="02020603050405020304" pitchFamily="18" charset="0"/>
                <a:cs typeface="Times New Roman" panose="02020603050405020304" pitchFamily="18" charset="0"/>
              </a:rPr>
              <a:t>Жаккара</a:t>
            </a:r>
            <a:r>
              <a:rPr lang="ru-RU" sz="2400" dirty="0">
                <a:latin typeface="Times New Roman" panose="02020603050405020304" pitchFamily="18" charset="0"/>
                <a:cs typeface="Times New Roman" panose="02020603050405020304" pitchFamily="18" charset="0"/>
              </a:rPr>
              <a:t>, косинусная мера, хи-квадрат, </a:t>
            </a:r>
            <a:r>
              <a:rPr lang="en-US" sz="2400" dirty="0">
                <a:latin typeface="Times New Roman" panose="02020603050405020304" pitchFamily="18" charset="0"/>
                <a:cs typeface="Times New Roman" panose="02020603050405020304" pitchFamily="18" charset="0"/>
              </a:rPr>
              <a:t>PMI</a:t>
            </a:r>
            <a:r>
              <a:rPr lang="ru-RU" sz="2400" dirty="0">
                <a:latin typeface="Times New Roman" panose="02020603050405020304" pitchFamily="18" charset="0"/>
                <a:cs typeface="Times New Roman" panose="02020603050405020304" pitchFamily="18" charset="0"/>
              </a:rPr>
              <a:t> и т.п.)</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построить матрицу расстояний</a:t>
            </a:r>
          </a:p>
          <a:p>
            <a:pPr marL="514350" indent="-514350">
              <a:buFont typeface="+mj-lt"/>
              <a:buAutoNum type="arabicParenR"/>
            </a:pPr>
            <a:r>
              <a:rPr lang="ru-RU" sz="2400" dirty="0">
                <a:latin typeface="Times New Roman" panose="02020603050405020304" pitchFamily="18" charset="0"/>
                <a:cs typeface="Times New Roman" panose="02020603050405020304" pitchFamily="18" charset="0"/>
              </a:rPr>
              <a:t>применить один из методов группировки объектов при кластеризации</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870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ikiWordnetLeskPerformance.png"/>
          <p:cNvPicPr>
            <a:picLocks noGrp="1" noChangeAspect="1"/>
          </p:cNvPicPr>
          <p:nvPr>
            <p:ph idx="4294967295"/>
          </p:nvPr>
        </p:nvPicPr>
        <p:blipFill>
          <a:blip r:embed="rId2" cstate="print"/>
          <a:stretch>
            <a:fillRect/>
          </a:stretch>
        </p:blipFill>
        <p:spPr>
          <a:xfrm>
            <a:off x="0" y="1214438"/>
            <a:ext cx="7493000" cy="4994275"/>
          </a:xfrm>
          <a:prstGeom prst="rect">
            <a:avLst/>
          </a:prstGeom>
        </p:spPr>
      </p:pic>
    </p:spTree>
    <p:extLst>
      <p:ext uri="{BB962C8B-B14F-4D97-AF65-F5344CB8AC3E}">
        <p14:creationId xmlns:p14="http://schemas.microsoft.com/office/powerpoint/2010/main" val="8020478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683568" y="1567333"/>
            <a:ext cx="8229600" cy="4525963"/>
          </a:xfrm>
          <a:prstGeom prst="rect">
            <a:avLst/>
          </a:prstGeom>
        </p:spPr>
        <p:txBody>
          <a:bodyPr>
            <a:normAutofit fontScale="85000" lnSpcReduction="20000"/>
          </a:bodyPr>
          <a:lstStyle/>
          <a:p>
            <a:pPr marL="514350" indent="-514350">
              <a:buFont typeface="+mj-lt"/>
              <a:buAutoNum type="arabicPeriod"/>
            </a:pPr>
            <a:r>
              <a:rPr lang="ru-RU" dirty="0" err="1">
                <a:latin typeface="Times New Roman" panose="02020603050405020304" pitchFamily="18" charset="0"/>
                <a:cs typeface="Times New Roman" panose="02020603050405020304" pitchFamily="18" charset="0"/>
              </a:rPr>
              <a:t>Когипонимы</a:t>
            </a:r>
            <a:endParaRPr lang="ru-RU" dirty="0">
              <a:latin typeface="Times New Roman" panose="02020603050405020304" pitchFamily="18" charset="0"/>
              <a:cs typeface="Times New Roman" panose="02020603050405020304" pitchFamily="18" charset="0"/>
            </a:endParaRPr>
          </a:p>
          <a:p>
            <a:pPr marL="0" indent="0">
              <a:buNone/>
            </a:pP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 груши и другие фрукты</a:t>
            </a:r>
          </a:p>
          <a:p>
            <a:pPr marL="514350" indent="-514350">
              <a:buFont typeface="+mj-lt"/>
              <a:buAutoNum type="arabicPeriod"/>
            </a:pPr>
            <a:r>
              <a:rPr lang="ru-RU" dirty="0">
                <a:latin typeface="Times New Roman" panose="02020603050405020304" pitchFamily="18" charset="0"/>
                <a:cs typeface="Times New Roman" panose="02020603050405020304" pitchFamily="18" charset="0"/>
              </a:rPr>
              <a:t>Синонимы</a:t>
            </a:r>
          </a:p>
          <a:p>
            <a:pPr marL="0" indent="0">
              <a:buNone/>
            </a:pPr>
            <a:r>
              <a:rPr lang="ru-RU" i="1" dirty="0">
                <a:latin typeface="Times New Roman" panose="02020603050405020304" pitchFamily="18" charset="0"/>
                <a:cs typeface="Times New Roman" panose="02020603050405020304" pitchFamily="18" charset="0"/>
              </a:rPr>
              <a:t>веселый и </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3. Антонимы</a:t>
            </a:r>
          </a:p>
          <a:p>
            <a:pPr marL="0" indent="0">
              <a:buNone/>
            </a:pPr>
            <a:r>
              <a:rPr lang="ru-RU" i="1" dirty="0">
                <a:latin typeface="Times New Roman" panose="02020603050405020304" pitchFamily="18" charset="0"/>
                <a:cs typeface="Times New Roman" panose="02020603050405020304" pitchFamily="18" charset="0"/>
              </a:rPr>
              <a:t>довольный, но </a:t>
            </a:r>
            <a:r>
              <a:rPr lang="en-US" i="1" dirty="0">
                <a:latin typeface="Times New Roman" panose="02020603050405020304" pitchFamily="18" charset="0"/>
                <a:cs typeface="Times New Roman" panose="02020603050405020304" pitchFamily="18" charset="0"/>
              </a:rPr>
              <a:t>[</a:t>
            </a:r>
            <a:r>
              <a:rPr lang="ru-RU" i="1" dirty="0">
                <a:latin typeface="Times New Roman" panose="02020603050405020304" pitchFamily="18" charset="0"/>
                <a:cs typeface="Times New Roman" panose="02020603050405020304" pitchFamily="18" charset="0"/>
              </a:rPr>
              <a:t>Х</a:t>
            </a:r>
            <a:r>
              <a:rPr lang="en-US" i="1"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0" indent="0">
              <a:buNone/>
            </a:pPr>
            <a:r>
              <a:rPr lang="ru-RU" dirty="0">
                <a:latin typeface="Times New Roman" panose="02020603050405020304" pitchFamily="18" charset="0"/>
                <a:cs typeface="Times New Roman" panose="02020603050405020304" pitchFamily="18" charset="0"/>
              </a:rPr>
              <a:t>4. </a:t>
            </a:r>
            <a:r>
              <a:rPr lang="ru-RU" dirty="0" err="1">
                <a:latin typeface="Times New Roman" panose="02020603050405020304" pitchFamily="18" charset="0"/>
                <a:cs typeface="Times New Roman" panose="02020603050405020304" pitchFamily="18" charset="0"/>
              </a:rPr>
              <a:t>Гиперонимы</a:t>
            </a:r>
            <a:r>
              <a:rPr lang="ru-RU" dirty="0">
                <a:latin typeface="Times New Roman" panose="02020603050405020304" pitchFamily="18" charset="0"/>
                <a:cs typeface="Times New Roman" panose="02020603050405020304" pitchFamily="18" charset="0"/>
              </a:rPr>
              <a:t> - гипонимы</a:t>
            </a:r>
          </a:p>
          <a:p>
            <a:pPr marL="0" lvl="2" indent="0">
              <a:buNone/>
            </a:pPr>
            <a:r>
              <a:rPr lang="ru-RU" sz="3200" i="1" dirty="0">
                <a:latin typeface="Times New Roman" panose="02020603050405020304" pitchFamily="18" charset="0"/>
                <a:cs typeface="Times New Roman" panose="02020603050405020304" pitchFamily="18" charset="0"/>
              </a:rPr>
              <a:t>яблоки, груши и другие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p>
          <a:p>
            <a:pPr marL="0" lvl="2" indent="0">
              <a:buNone/>
            </a:pPr>
            <a:r>
              <a:rPr lang="ru-RU" sz="3200" i="1" dirty="0">
                <a:latin typeface="Times New Roman" panose="02020603050405020304" pitchFamily="18" charset="0"/>
                <a:cs typeface="Times New Roman" panose="02020603050405020304" pitchFamily="18" charset="0"/>
              </a:rPr>
              <a:t>яблоки это такие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endParaRPr lang="ru-RU" sz="3200" i="1" dirty="0">
              <a:latin typeface="Times New Roman" panose="02020603050405020304" pitchFamily="18" charset="0"/>
              <a:cs typeface="Times New Roman" panose="02020603050405020304" pitchFamily="18" charset="0"/>
            </a:endParaRPr>
          </a:p>
          <a:p>
            <a:pPr marL="0" lvl="2" indent="0">
              <a:buNone/>
            </a:pPr>
            <a:r>
              <a:rPr lang="ru-RU" sz="3200" i="1" dirty="0">
                <a:latin typeface="Times New Roman" panose="02020603050405020304" pitchFamily="18" charset="0"/>
                <a:cs typeface="Times New Roman" panose="02020603050405020304" pitchFamily="18" charset="0"/>
              </a:rPr>
              <a:t>антоновские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 орфографические и толковые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 левая доля </a:t>
            </a:r>
            <a:r>
              <a:rPr lang="en-US" sz="3200" i="1" dirty="0">
                <a:latin typeface="Times New Roman" panose="02020603050405020304" pitchFamily="18" charset="0"/>
                <a:cs typeface="Times New Roman" panose="02020603050405020304" pitchFamily="18" charset="0"/>
              </a:rPr>
              <a:t>[</a:t>
            </a:r>
            <a:r>
              <a:rPr lang="ru-RU" sz="3200" i="1" dirty="0">
                <a:latin typeface="Times New Roman" panose="02020603050405020304" pitchFamily="18" charset="0"/>
                <a:cs typeface="Times New Roman" panose="02020603050405020304" pitchFamily="18" charset="0"/>
              </a:rPr>
              <a:t>Х</a:t>
            </a:r>
            <a:r>
              <a:rPr lang="en-US" sz="3200" i="1" dirty="0">
                <a:latin typeface="Times New Roman" panose="02020603050405020304" pitchFamily="18" charset="0"/>
                <a:cs typeface="Times New Roman" panose="02020603050405020304" pitchFamily="18" charset="0"/>
              </a:rPr>
              <a:t>]</a:t>
            </a:r>
            <a:endParaRPr lang="ru-RU" sz="3200" i="1" dirty="0">
              <a:latin typeface="Times New Roman" panose="02020603050405020304" pitchFamily="18" charset="0"/>
              <a:cs typeface="Times New Roman" panose="02020603050405020304" pitchFamily="18" charset="0"/>
            </a:endParaRPr>
          </a:p>
          <a:p>
            <a:pPr marL="0" indent="0">
              <a:buNone/>
            </a:pPr>
            <a:endParaRPr lang="ru-RU" dirty="0"/>
          </a:p>
        </p:txBody>
      </p:sp>
      <p:sp>
        <p:nvSpPr>
          <p:cNvPr id="2" name="Title 1"/>
          <p:cNvSpPr>
            <a:spLocks noGrp="1"/>
          </p:cNvSpPr>
          <p:nvPr>
            <p:ph type="title" idx="4294967295"/>
          </p:nvPr>
        </p:nvSpPr>
        <p:spPr>
          <a:xfrm>
            <a:off x="914400" y="52388"/>
            <a:ext cx="8229600" cy="1143000"/>
          </a:xfrm>
          <a:prstGeom prst="rect">
            <a:avLst/>
          </a:prstGeom>
        </p:spPr>
        <p:txBody>
          <a:bodyPr>
            <a:noAutofit/>
          </a:bodyPr>
          <a:lstStyle/>
          <a:p>
            <a:r>
              <a:rPr lang="ru-RU" sz="3600" dirty="0"/>
              <a:t>Примеры шаблонов для автоматического создания тезауруса</a:t>
            </a:r>
          </a:p>
        </p:txBody>
      </p:sp>
    </p:spTree>
    <p:extLst>
      <p:ext uri="{BB962C8B-B14F-4D97-AF65-F5344CB8AC3E}">
        <p14:creationId xmlns:p14="http://schemas.microsoft.com/office/powerpoint/2010/main" val="329329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a:xfrm>
            <a:off x="565381" y="70096"/>
            <a:ext cx="8229600" cy="1143000"/>
          </a:xfrm>
        </p:spPr>
        <p:txBody>
          <a:bodyPr/>
          <a:lstStyle/>
          <a:p>
            <a:r>
              <a:rPr lang="ru-RU" dirty="0"/>
              <a:t>Ресурсы/примеры систем</a:t>
            </a:r>
          </a:p>
        </p:txBody>
      </p:sp>
      <p:sp>
        <p:nvSpPr>
          <p:cNvPr id="3" name="Content Placeholder 2"/>
          <p:cNvSpPr>
            <a:spLocks noGrp="1"/>
          </p:cNvSpPr>
          <p:nvPr>
            <p:ph idx="1"/>
          </p:nvPr>
        </p:nvSpPr>
        <p:spPr/>
        <p:txBody>
          <a:bodyPr/>
          <a:lstStyle/>
          <a:p>
            <a:r>
              <a:rPr lang="ru-RU" sz="2800" dirty="0">
                <a:latin typeface="Times New Roman" panose="02020603050405020304" pitchFamily="18" charset="0"/>
                <a:cs typeface="Times New Roman" panose="02020603050405020304" pitchFamily="18" charset="0"/>
              </a:rPr>
              <a:t>Семантические </a:t>
            </a:r>
            <a:r>
              <a:rPr lang="ru-RU" sz="2800" dirty="0" smtClean="0">
                <a:latin typeface="Times New Roman" panose="02020603050405020304" pitchFamily="18" charset="0"/>
                <a:cs typeface="Times New Roman" panose="02020603050405020304" pitchFamily="18" charset="0"/>
              </a:rPr>
              <a:t>корпус</a:t>
            </a:r>
            <a:r>
              <a:rPr lang="ru-RU" sz="2800" dirty="0">
                <a:latin typeface="Times New Roman" panose="02020603050405020304" pitchFamily="18" charset="0"/>
                <a:cs typeface="Times New Roman" panose="02020603050405020304" pitchFamily="18" charset="0"/>
              </a:rPr>
              <a:t>а</a:t>
            </a:r>
            <a:r>
              <a:rPr lang="ru-RU" sz="2800" dirty="0" smtClean="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a:p>
            <a:pPr>
              <a:buNone/>
            </a:pPr>
            <a:r>
              <a:rPr lang="en-US" sz="2800" dirty="0">
                <a:latin typeface="Times New Roman" panose="02020603050405020304" pitchFamily="18" charset="0"/>
                <a:cs typeface="Times New Roman" panose="02020603050405020304" pitchFamily="18" charset="0"/>
                <a:hlinkClick r:id="rId6"/>
              </a:rPr>
              <a:t>http://www.gabormelli.com/RKB/SemCor_Corpus</a:t>
            </a:r>
            <a:endParaRPr lang="ru-RU" sz="2800" dirty="0">
              <a:latin typeface="Times New Roman" panose="02020603050405020304" pitchFamily="18" charset="0"/>
              <a:cs typeface="Times New Roman" panose="02020603050405020304" pitchFamily="18" charset="0"/>
            </a:endParaRPr>
          </a:p>
          <a:p>
            <a:pPr marL="514350" indent="-514350">
              <a:buNone/>
            </a:pPr>
            <a:r>
              <a:rPr lang="en-US" sz="2800" dirty="0">
                <a:latin typeface="Times New Roman" panose="02020603050405020304" pitchFamily="18" charset="0"/>
                <a:cs typeface="Times New Roman" panose="02020603050405020304" pitchFamily="18" charset="0"/>
                <a:hlinkClick r:id="rId7"/>
              </a:rPr>
              <a:t>http://www.ruscorpora.ru/corpora-sem.html</a:t>
            </a:r>
            <a:endParaRPr lang="en-US" sz="2800" dirty="0">
              <a:latin typeface="Times New Roman" panose="02020603050405020304" pitchFamily="18" charset="0"/>
              <a:cs typeface="Times New Roman" panose="02020603050405020304" pitchFamily="18" charset="0"/>
            </a:endParaRPr>
          </a:p>
          <a:p>
            <a:pPr marL="514350" indent="-514350">
              <a:buNone/>
            </a:pPr>
            <a:r>
              <a:rPr lang="en-US" sz="2800" dirty="0">
                <a:latin typeface="Times New Roman" panose="02020603050405020304" pitchFamily="18" charset="0"/>
                <a:cs typeface="Times New Roman" panose="02020603050405020304" pitchFamily="18" charset="0"/>
                <a:hlinkClick r:id="rId8"/>
              </a:rPr>
              <a:t>http://opencorpora.org/</a:t>
            </a:r>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обещают</a:t>
            </a:r>
            <a:r>
              <a:rPr lang="en-US" sz="2800" dirty="0">
                <a:latin typeface="Times New Roman" panose="02020603050405020304" pitchFamily="18" charset="0"/>
                <a:cs typeface="Times New Roman" panose="02020603050405020304" pitchFamily="18" charset="0"/>
              </a:rPr>
              <a:t>)</a:t>
            </a:r>
          </a:p>
          <a:p>
            <a:pPr marL="514350" indent="-514350"/>
            <a:r>
              <a:rPr lang="en-US" sz="2800" dirty="0" err="1">
                <a:latin typeface="Times New Roman" panose="02020603050405020304" pitchFamily="18" charset="0"/>
                <a:cs typeface="Times New Roman" panose="02020603050405020304" pitchFamily="18" charset="0"/>
              </a:rPr>
              <a:t>WordNet</a:t>
            </a:r>
            <a:endParaRPr lang="ru-RU" sz="2800" dirty="0">
              <a:latin typeface="Times New Roman" panose="02020603050405020304" pitchFamily="18" charset="0"/>
              <a:cs typeface="Times New Roman" panose="02020603050405020304" pitchFamily="18" charset="0"/>
            </a:endParaRPr>
          </a:p>
          <a:p>
            <a:pPr marL="514350" indent="-514350"/>
            <a:r>
              <a:rPr lang="en-US" sz="2800" dirty="0">
                <a:latin typeface="Times New Roman" panose="02020603050405020304" pitchFamily="18" charset="0"/>
                <a:cs typeface="Times New Roman" panose="02020603050405020304" pitchFamily="18" charset="0"/>
                <a:hlinkClick r:id="rId9"/>
              </a:rPr>
              <a:t>http://wn-similarity.sourceforge.net/</a:t>
            </a:r>
            <a:r>
              <a:rPr lang="ru-RU" sz="2800" dirty="0">
                <a:latin typeface="Times New Roman" panose="02020603050405020304" pitchFamily="18" charset="0"/>
                <a:cs typeface="Times New Roman" panose="02020603050405020304" pitchFamily="18" charset="0"/>
              </a:rPr>
              <a:t> - удобная </a:t>
            </a:r>
            <a:r>
              <a:rPr lang="en-US" sz="2800" dirty="0">
                <a:latin typeface="Times New Roman" panose="02020603050405020304" pitchFamily="18" charset="0"/>
                <a:cs typeface="Times New Roman" panose="02020603050405020304" pitchFamily="18" charset="0"/>
              </a:rPr>
              <a:t>user-friendly </a:t>
            </a:r>
            <a:r>
              <a:rPr lang="ru-RU" sz="2800" dirty="0" err="1">
                <a:latin typeface="Times New Roman" panose="02020603050405020304" pitchFamily="18" charset="0"/>
                <a:cs typeface="Times New Roman" panose="02020603050405020304" pitchFamily="18" charset="0"/>
              </a:rPr>
              <a:t>измерялка</a:t>
            </a:r>
            <a:r>
              <a:rPr lang="ru-RU" sz="2800" dirty="0">
                <a:latin typeface="Times New Roman" panose="02020603050405020304" pitchFamily="18" charset="0"/>
                <a:cs typeface="Times New Roman" panose="02020603050405020304" pitchFamily="18" charset="0"/>
              </a:rPr>
              <a:t> разных вариантов близости по </a:t>
            </a:r>
            <a:r>
              <a:rPr lang="en-US" sz="2800" dirty="0">
                <a:latin typeface="Times New Roman" panose="02020603050405020304" pitchFamily="18" charset="0"/>
                <a:cs typeface="Times New Roman" panose="02020603050405020304" pitchFamily="18" charset="0"/>
              </a:rPr>
              <a:t>WordNet</a:t>
            </a:r>
            <a:r>
              <a:rPr lang="ru-RU" sz="2800" dirty="0">
                <a:latin typeface="Times New Roman" panose="02020603050405020304" pitchFamily="18" charset="0"/>
                <a:cs typeface="Times New Roman" panose="02020603050405020304" pitchFamily="18" charset="0"/>
              </a:rPr>
              <a:t>-графу</a:t>
            </a:r>
          </a:p>
          <a:p>
            <a:pPr marL="514350" indent="-514350">
              <a:buNone/>
            </a:pPr>
            <a:endParaRPr lang="ru-RU" dirty="0">
              <a:latin typeface="Times New Roman" panose="02020603050405020304" pitchFamily="18" charset="0"/>
              <a:cs typeface="Times New Roman" panose="02020603050405020304" pitchFamily="18" charset="0"/>
            </a:endParaRPr>
          </a:p>
        </p:txBody>
      </p:sp>
      <p:sp>
        <p:nvSpPr>
          <p:cNvPr id="13" name="Дата 12"/>
          <p:cNvSpPr>
            <a:spLocks noGrp="1"/>
          </p:cNvSpPr>
          <p:nvPr>
            <p:ph type="dt" sz="half" idx="10"/>
          </p:nvPr>
        </p:nvSpPr>
        <p:spPr/>
        <p:txBody>
          <a:bodyPr/>
          <a:lstStyle/>
          <a:p>
            <a:fld id="{47A3AB51-DB0F-414F-BA7E-9CE1184F1D2D}" type="datetime1">
              <a:rPr lang="ru-RU" smtClean="0"/>
              <a:t>13.12.2019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84</a:t>
            </a:fld>
            <a:endParaRPr lang="ru-RU"/>
          </a:p>
        </p:txBody>
      </p:sp>
    </p:spTree>
    <p:extLst>
      <p:ext uri="{BB962C8B-B14F-4D97-AF65-F5344CB8AC3E}">
        <p14:creationId xmlns:p14="http://schemas.microsoft.com/office/powerpoint/2010/main" val="919512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p:txBody>
          <a:bodyPr/>
          <a:lstStyle/>
          <a:p>
            <a:r>
              <a:rPr lang="ru-RU" dirty="0"/>
              <a:t>Соревнования/оценка</a:t>
            </a:r>
          </a:p>
        </p:txBody>
      </p:sp>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hlinkClick r:id="rId6"/>
              </a:rPr>
              <a:t>http://www.senseval.org/</a:t>
            </a:r>
            <a:r>
              <a:rPr lang="ru-RU"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SensevaL</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бывший </a:t>
            </a:r>
            <a:r>
              <a:rPr lang="en-US" dirty="0" err="1">
                <a:latin typeface="Times New Roman" panose="02020603050405020304" pitchFamily="18" charset="0"/>
                <a:cs typeface="Times New Roman" panose="02020603050405020304" pitchFamily="18" charset="0"/>
              </a:rPr>
              <a:t>SemEval</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кажется, самый старый и известный</a:t>
            </a:r>
          </a:p>
          <a:p>
            <a:r>
              <a:rPr lang="en-US" dirty="0">
                <a:latin typeface="Times New Roman" panose="02020603050405020304" pitchFamily="18" charset="0"/>
                <a:cs typeface="Times New Roman" panose="02020603050405020304" pitchFamily="18" charset="0"/>
                <a:hlinkClick r:id="rId7"/>
              </a:rPr>
              <a:t>http://lrec2014.lrec-conf.org/</a:t>
            </a:r>
            <a:r>
              <a:rPr lang="ru-RU" dirty="0">
                <a:latin typeface="Times New Roman" panose="02020603050405020304" pitchFamily="18" charset="0"/>
                <a:cs typeface="Times New Roman" panose="02020603050405020304" pitchFamily="18" charset="0"/>
              </a:rPr>
              <a:t> - конференция </a:t>
            </a:r>
            <a:r>
              <a:rPr lang="en-US" dirty="0">
                <a:latin typeface="Times New Roman" panose="02020603050405020304" pitchFamily="18" charset="0"/>
                <a:cs typeface="Times New Roman" panose="02020603050405020304" pitchFamily="18" charset="0"/>
              </a:rPr>
              <a:t>Language Resources and Evaluation Conference</a:t>
            </a:r>
            <a:endParaRPr lang="ru-RU"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8"/>
              </a:rPr>
              <a:t>http://romip.ru/</a:t>
            </a:r>
            <a:r>
              <a:rPr lang="ru-RU" dirty="0">
                <a:latin typeface="Times New Roman" panose="02020603050405020304" pitchFamily="18" charset="0"/>
                <a:cs typeface="Times New Roman" panose="02020603050405020304" pitchFamily="18" charset="0"/>
              </a:rPr>
              <a:t>- РОМИП (не в чистом виде, но качество </a:t>
            </a:r>
            <a:r>
              <a:rPr lang="en-US" dirty="0">
                <a:latin typeface="Times New Roman" panose="02020603050405020304" pitchFamily="18" charset="0"/>
                <a:cs typeface="Times New Roman" panose="02020603050405020304" pitchFamily="18" charset="0"/>
              </a:rPr>
              <a:t>WSD </a:t>
            </a:r>
            <a:r>
              <a:rPr lang="ru-RU" dirty="0">
                <a:latin typeface="Times New Roman" panose="02020603050405020304" pitchFamily="18" charset="0"/>
                <a:cs typeface="Times New Roman" panose="02020603050405020304" pitchFamily="18" charset="0"/>
              </a:rPr>
              <a:t>во многом определяет результаты соревнований по </a:t>
            </a:r>
            <a:r>
              <a:rPr lang="ru-RU" dirty="0" err="1">
                <a:latin typeface="Times New Roman" panose="02020603050405020304" pitchFamily="18" charset="0"/>
                <a:cs typeface="Times New Roman" panose="02020603050405020304" pitchFamily="18" charset="0"/>
              </a:rPr>
              <a:t>инфопоиску</a:t>
            </a:r>
            <a:r>
              <a:rPr lang="ru-RU" dirty="0">
                <a:latin typeface="Times New Roman" panose="02020603050405020304" pitchFamily="18" charset="0"/>
                <a:cs typeface="Times New Roman" panose="02020603050405020304" pitchFamily="18" charset="0"/>
              </a:rPr>
              <a:t>)</a:t>
            </a:r>
          </a:p>
          <a:p>
            <a:endParaRPr lang="ru-RU" dirty="0">
              <a:latin typeface="Times New Roman" panose="02020603050405020304" pitchFamily="18" charset="0"/>
              <a:cs typeface="Times New Roman" panose="02020603050405020304" pitchFamily="18" charset="0"/>
            </a:endParaRPr>
          </a:p>
        </p:txBody>
      </p:sp>
      <p:sp>
        <p:nvSpPr>
          <p:cNvPr id="13" name="Дата 12"/>
          <p:cNvSpPr>
            <a:spLocks noGrp="1"/>
          </p:cNvSpPr>
          <p:nvPr>
            <p:ph type="dt" sz="half" idx="10"/>
          </p:nvPr>
        </p:nvSpPr>
        <p:spPr/>
        <p:txBody>
          <a:bodyPr/>
          <a:lstStyle/>
          <a:p>
            <a:fld id="{B7F2A7DD-321B-4195-BC4C-234163C3961E}" type="datetime1">
              <a:rPr lang="ru-RU" smtClean="0"/>
              <a:t>13.12.2019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85</a:t>
            </a:fld>
            <a:endParaRPr lang="ru-RU"/>
          </a:p>
        </p:txBody>
      </p:sp>
    </p:spTree>
    <p:extLst>
      <p:ext uri="{BB962C8B-B14F-4D97-AF65-F5344CB8AC3E}">
        <p14:creationId xmlns:p14="http://schemas.microsoft.com/office/powerpoint/2010/main" val="117496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1137" y="-14752"/>
            <a:ext cx="9204666" cy="6869555"/>
            <a:chOff x="12190" y="-46746"/>
            <a:chExt cx="9204666" cy="6869555"/>
          </a:xfrm>
        </p:grpSpPr>
        <p:grpSp>
          <p:nvGrpSpPr>
            <p:cNvPr id="5" name="Группа 4"/>
            <p:cNvGrpSpPr/>
            <p:nvPr/>
          </p:nvGrpSpPr>
          <p:grpSpPr>
            <a:xfrm>
              <a:off x="12190" y="-46746"/>
              <a:ext cx="9204666" cy="6869555"/>
              <a:chOff x="12190" y="-46746"/>
              <a:chExt cx="9204666" cy="6869555"/>
            </a:xfrm>
          </p:grpSpPr>
          <p:pic>
            <p:nvPicPr>
              <p:cNvPr id="7" name="Picture 2" descr="http://www.hse.ru/pubs/lib/data/access/ram/ticket/79/144196565691ca43a1b8670fb6a227fde3c5e8e9a0/cached-thumb-img.29274.0.252964193739569.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59214"/>
              <a:stretch/>
            </p:blipFill>
            <p:spPr bwMode="auto">
              <a:xfrm>
                <a:off x="63996" y="-46746"/>
                <a:ext cx="9152860" cy="11712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2190" y="1152164"/>
                <a:ext cx="9204666" cy="13490"/>
              </a:xfrm>
              <a:prstGeom prst="line">
                <a:avLst/>
              </a:prstGeom>
              <a:ln w="76200">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9" name="Группа 8"/>
              <p:cNvGrpSpPr/>
              <p:nvPr/>
            </p:nvGrpSpPr>
            <p:grpSpPr>
              <a:xfrm>
                <a:off x="63996" y="6189119"/>
                <a:ext cx="8419456" cy="633690"/>
                <a:chOff x="63996" y="6189119"/>
                <a:chExt cx="8419456" cy="633690"/>
              </a:xfrm>
            </p:grpSpPr>
            <p:sp>
              <p:nvSpPr>
                <p:cNvPr id="10" name="Прямоугольник 9"/>
                <p:cNvSpPr/>
                <p:nvPr/>
              </p:nvSpPr>
              <p:spPr>
                <a:xfrm>
                  <a:off x="63996" y="6275792"/>
                  <a:ext cx="7316316" cy="526874"/>
                </a:xfrm>
                <a:prstGeom prst="rect">
                  <a:avLst/>
                </a:prstGeom>
                <a:gradFill flip="none" rotWithShape="1">
                  <a:gsLst>
                    <a:gs pos="0">
                      <a:schemeClr val="bg1">
                        <a:lumMod val="75000"/>
                      </a:schemeClr>
                    </a:gs>
                    <a:gs pos="75000">
                      <a:srgbClr val="DDDDD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2" name="Picture 6" descr="http://www.hse.ru/data/2012/01/19/1263884310/logo_%D1%81_hse_black_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013"/>
                <a:stretch/>
              </p:blipFill>
              <p:spPr bwMode="auto">
                <a:xfrm>
                  <a:off x="7860925" y="6189119"/>
                  <a:ext cx="622527" cy="63369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96" y="28548"/>
              <a:ext cx="1627684" cy="1096196"/>
            </a:xfrm>
            <a:prstGeom prst="rect">
              <a:avLst/>
            </a:prstGeom>
          </p:spPr>
        </p:pic>
      </p:grpSp>
      <p:sp>
        <p:nvSpPr>
          <p:cNvPr id="2" name="Title 1"/>
          <p:cNvSpPr>
            <a:spLocks noGrp="1"/>
          </p:cNvSpPr>
          <p:nvPr>
            <p:ph type="title"/>
          </p:nvPr>
        </p:nvSpPr>
        <p:spPr>
          <a:xfrm>
            <a:off x="457200" y="60542"/>
            <a:ext cx="8229600" cy="1143000"/>
          </a:xfrm>
        </p:spPr>
        <p:txBody>
          <a:bodyPr/>
          <a:lstStyle/>
          <a:p>
            <a:r>
              <a:rPr lang="ru-RU" dirty="0"/>
              <a:t>Соревнования/оценка</a:t>
            </a:r>
          </a:p>
        </p:txBody>
      </p:sp>
      <p:sp>
        <p:nvSpPr>
          <p:cNvPr id="3" name="Content Placeholder 2"/>
          <p:cNvSpPr>
            <a:spLocks noGrp="1"/>
          </p:cNvSpPr>
          <p:nvPr>
            <p:ph idx="1"/>
          </p:nvPr>
        </p:nvSpPr>
        <p:spPr/>
        <p:txBody>
          <a:bodyPr>
            <a:normAutofit/>
          </a:bodyPr>
          <a:lstStyle/>
          <a:p>
            <a:r>
              <a:rPr lang="ru-RU" dirty="0"/>
              <a:t>Материалы:</a:t>
            </a:r>
          </a:p>
          <a:p>
            <a:r>
              <a:rPr lang="en-US" dirty="0">
                <a:hlinkClick r:id="rId6"/>
              </a:rPr>
              <a:t>http://russe.nlpub.ru/</a:t>
            </a:r>
            <a:endParaRPr lang="ru-RU" dirty="0"/>
          </a:p>
          <a:p>
            <a:r>
              <a:rPr lang="en-US" dirty="0"/>
              <a:t> </a:t>
            </a:r>
            <a:endParaRPr lang="ru-RU" dirty="0"/>
          </a:p>
        </p:txBody>
      </p:sp>
      <p:sp>
        <p:nvSpPr>
          <p:cNvPr id="13" name="Дата 12"/>
          <p:cNvSpPr>
            <a:spLocks noGrp="1"/>
          </p:cNvSpPr>
          <p:nvPr>
            <p:ph type="dt" sz="half" idx="10"/>
          </p:nvPr>
        </p:nvSpPr>
        <p:spPr/>
        <p:txBody>
          <a:bodyPr/>
          <a:lstStyle/>
          <a:p>
            <a:fld id="{433780B3-582D-476B-BF93-4AFCF39B1126}" type="datetime1">
              <a:rPr lang="ru-RU" smtClean="0"/>
              <a:t>13.12.2019</a:t>
            </a:fld>
            <a:endParaRPr lang="ru-RU"/>
          </a:p>
        </p:txBody>
      </p:sp>
      <p:sp>
        <p:nvSpPr>
          <p:cNvPr id="15" name="Номер слайда 14"/>
          <p:cNvSpPr>
            <a:spLocks noGrp="1"/>
          </p:cNvSpPr>
          <p:nvPr>
            <p:ph type="sldNum" sz="quarter" idx="12"/>
          </p:nvPr>
        </p:nvSpPr>
        <p:spPr/>
        <p:txBody>
          <a:bodyPr/>
          <a:lstStyle/>
          <a:p>
            <a:fld id="{F2A835A1-215F-43A1-8796-0F93B25450BF}" type="slidenum">
              <a:rPr lang="ru-RU" smtClean="0"/>
              <a:pPr/>
              <a:t>86</a:t>
            </a:fld>
            <a:endParaRPr lang="ru-RU"/>
          </a:p>
        </p:txBody>
      </p:sp>
    </p:spTree>
    <p:extLst>
      <p:ext uri="{BB962C8B-B14F-4D97-AF65-F5344CB8AC3E}">
        <p14:creationId xmlns:p14="http://schemas.microsoft.com/office/powerpoint/2010/main" val="194893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ru-RU" dirty="0">
                <a:latin typeface="Times New Roman" panose="02020603050405020304" pitchFamily="18" charset="0"/>
                <a:cs typeface="Times New Roman" panose="02020603050405020304" pitchFamily="18" charset="0"/>
              </a:rPr>
              <a:t>Извлечение именованных сущностей</a:t>
            </a:r>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DF1805A7-15B9-4BB3-8A0C-ED086C1CBF64}"/>
              </a:ext>
            </a:extLst>
          </p:cNvPr>
          <p:cNvSpPr>
            <a:spLocks noGrp="1"/>
          </p:cNvSpPr>
          <p:nvPr>
            <p:ph type="title"/>
          </p:nvPr>
        </p:nvSpPr>
        <p:spPr/>
        <p:txBody>
          <a:bodyPr/>
          <a:lstStyle/>
          <a:p>
            <a:endParaRPr lang="ru-RU"/>
          </a:p>
        </p:txBody>
      </p:sp>
      <p:sp>
        <p:nvSpPr>
          <p:cNvPr id="3" name="Date Placeholder 2"/>
          <p:cNvSpPr>
            <a:spLocks noGrp="1"/>
          </p:cNvSpPr>
          <p:nvPr>
            <p:ph type="dt" sz="half" idx="11"/>
          </p:nvPr>
        </p:nvSpPr>
        <p:spPr/>
        <p:txBody>
          <a:bodyPr/>
          <a:lstStyle/>
          <a:p>
            <a:fld id="{27CD216E-70F0-49FB-9E20-3F4DA37ACFD2}" type="datetime1">
              <a:rPr lang="ru-RU" smtClean="0"/>
              <a:t>13.12.2019</a:t>
            </a:fld>
            <a:endParaRPr lang="ru-RU"/>
          </a:p>
        </p:txBody>
      </p:sp>
      <p:sp>
        <p:nvSpPr>
          <p:cNvPr id="8" name="Footer Placeholder 7"/>
          <p:cNvSpPr>
            <a:spLocks noGrp="1"/>
          </p:cNvSpPr>
          <p:nvPr>
            <p:ph type="ftr" sz="quarter" idx="12"/>
          </p:nvPr>
        </p:nvSpPr>
        <p:spPr/>
        <p:txBody>
          <a:bodyPr/>
          <a:lstStyle/>
          <a:p>
            <a:r>
              <a:rPr lang="ru-RU"/>
              <a:t>Автоматическая обработка текста 2. 2019 ВШЭ. С.Ю.Толдова</a:t>
            </a:r>
          </a:p>
        </p:txBody>
      </p:sp>
      <p:sp>
        <p:nvSpPr>
          <p:cNvPr id="5" name="Slide Number Placeholder 4"/>
          <p:cNvSpPr>
            <a:spLocks noGrp="1"/>
          </p:cNvSpPr>
          <p:nvPr>
            <p:ph type="sldNum" sz="quarter" idx="13"/>
          </p:nvPr>
        </p:nvSpPr>
        <p:spPr/>
        <p:txBody>
          <a:bodyPr/>
          <a:lstStyle/>
          <a:p>
            <a:fld id="{F2A835A1-215F-43A1-8796-0F93B25450BF}" type="slidenum">
              <a:rPr lang="ru-RU" smtClean="0"/>
              <a:pPr/>
              <a:t>9</a:t>
            </a:fld>
            <a:endParaRPr lang="ru-RU"/>
          </a:p>
        </p:txBody>
      </p:sp>
      <p:sp>
        <p:nvSpPr>
          <p:cNvPr id="6" name="Title 1"/>
          <p:cNvSpPr txBox="1">
            <a:spLocks/>
          </p:cNvSpPr>
          <p:nvPr/>
        </p:nvSpPr>
        <p:spPr>
          <a:xfrm>
            <a:off x="438160" y="404664"/>
            <a:ext cx="8579296"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dirty="0"/>
              <a:t>Применение</a:t>
            </a:r>
          </a:p>
        </p:txBody>
      </p:sp>
      <p:pic>
        <p:nvPicPr>
          <p:cNvPr id="2" name="Рисунок 1"/>
          <p:cNvPicPr>
            <a:picLocks noChangeAspect="1"/>
          </p:cNvPicPr>
          <p:nvPr/>
        </p:nvPicPr>
        <p:blipFill>
          <a:blip r:embed="rId2"/>
          <a:stretch>
            <a:fillRect/>
          </a:stretch>
        </p:blipFill>
        <p:spPr>
          <a:xfrm>
            <a:off x="147036" y="1970820"/>
            <a:ext cx="8337376" cy="4304972"/>
          </a:xfrm>
          <a:prstGeom prst="rect">
            <a:avLst/>
          </a:prstGeom>
        </p:spPr>
      </p:pic>
    </p:spTree>
    <p:extLst>
      <p:ext uri="{BB962C8B-B14F-4D97-AF65-F5344CB8AC3E}">
        <p14:creationId xmlns:p14="http://schemas.microsoft.com/office/powerpoint/2010/main" val="26187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a6ce5c68-5ef3-4630-a36d-de452f974331" Revision="1" Stencil="System.MyShapes" StencilVersion="1.0"/>
</Control>
</file>

<file path=customXml/item2.xml><?xml version="1.0" encoding="utf-8"?>
<Control xmlns="http://schemas.microsoft.com/VisualStudio/2011/storyboarding/control">
  <Id Name="a6ce5c68-5ef3-4630-a36d-de452f974331" Revision="1" Stencil="System.MyShapes" StencilVersion="1.0"/>
</Control>
</file>

<file path=customXml/item3.xml><?xml version="1.0" encoding="utf-8"?>
<Control xmlns="http://schemas.microsoft.com/VisualStudio/2011/storyboarding/control">
  <Id Name="a6ce5c68-5ef3-4630-a36d-de452f974331" Revision="1" Stencil="System.MyShapes" StencilVersion="1.0"/>
</Control>
</file>

<file path=customXml/itemProps1.xml><?xml version="1.0" encoding="utf-8"?>
<ds:datastoreItem xmlns:ds="http://schemas.openxmlformats.org/officeDocument/2006/customXml" ds:itemID="{28AA405F-8F41-4E80-AE8E-291A3956302C}">
  <ds:schemaRefs>
    <ds:schemaRef ds:uri="http://schemas.microsoft.com/VisualStudio/2011/storyboarding/control"/>
  </ds:schemaRefs>
</ds:datastoreItem>
</file>

<file path=customXml/itemProps2.xml><?xml version="1.0" encoding="utf-8"?>
<ds:datastoreItem xmlns:ds="http://schemas.openxmlformats.org/officeDocument/2006/customXml" ds:itemID="{4446121B-69A4-4094-8DFA-41F0C61E4967}">
  <ds:schemaRefs>
    <ds:schemaRef ds:uri="http://schemas.microsoft.com/VisualStudio/2011/storyboarding/control"/>
  </ds:schemaRefs>
</ds:datastoreItem>
</file>

<file path=customXml/itemProps3.xml><?xml version="1.0" encoding="utf-8"?>
<ds:datastoreItem xmlns:ds="http://schemas.openxmlformats.org/officeDocument/2006/customXml" ds:itemID="{1D3DB42D-436E-4DEA-B061-A134BF7CFC0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3545</TotalTime>
  <Words>4290</Words>
  <Application>Microsoft Office PowerPoint</Application>
  <PresentationFormat>On-screen Show (4:3)</PresentationFormat>
  <Paragraphs>1038</Paragraphs>
  <Slides>86</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86</vt:i4>
      </vt:variant>
    </vt:vector>
  </HeadingPairs>
  <TitlesOfParts>
    <vt:vector size="100" baseType="lpstr">
      <vt:lpstr>ＭＳ Ｐゴシック</vt:lpstr>
      <vt:lpstr>Arial</vt:lpstr>
      <vt:lpstr>Calibri</vt:lpstr>
      <vt:lpstr>Cambria Math</vt:lpstr>
      <vt:lpstr>Century Schoolbook</vt:lpstr>
      <vt:lpstr>Palatino Linotype</vt:lpstr>
      <vt:lpstr>Symbol</vt:lpstr>
      <vt:lpstr>tahoma</vt:lpstr>
      <vt:lpstr>Times New Roman</vt:lpstr>
      <vt:lpstr>Webdings</vt:lpstr>
      <vt:lpstr>Wingdings</vt:lpstr>
      <vt:lpstr>Wingdings 2</vt:lpstr>
      <vt:lpstr>游明朝</vt:lpstr>
      <vt:lpstr>Office Theme</vt:lpstr>
      <vt:lpstr>PowerPoint Presentation</vt:lpstr>
      <vt:lpstr>PowerPoint Presentation</vt:lpstr>
      <vt:lpstr>  Введение. Постановка задачи</vt:lpstr>
      <vt:lpstr> Введение. Постановка задачи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Введение. Постановка задачи</vt:lpstr>
      <vt:lpstr>Введение. Подходы</vt:lpstr>
      <vt:lpstr>Введение. Подходы</vt:lpstr>
      <vt:lpstr>PowerPoint Presentation</vt:lpstr>
      <vt:lpstr>PowerPoint Presentation</vt:lpstr>
      <vt:lpstr>PowerPoint Presentation</vt:lpstr>
      <vt:lpstr>PowerPoint Presentation</vt:lpstr>
      <vt:lpstr>Пример</vt:lpstr>
      <vt:lpstr>PowerPoint Presentation</vt:lpstr>
      <vt:lpstr>PowerPoint Presentation</vt:lpstr>
      <vt:lpstr> Введение. Постановка задачи</vt:lpstr>
      <vt:lpstr>  Введение. Постановка задачи</vt:lpstr>
      <vt:lpstr>Постановка задачи</vt:lpstr>
      <vt:lpstr>Supervised WSD: корпуса</vt:lpstr>
      <vt:lpstr>PowerPoint Presentation</vt:lpstr>
      <vt:lpstr>Supervised WSD 1: WSD Tags</vt:lpstr>
      <vt:lpstr>8 senses of “bass” in WordNet</vt:lpstr>
      <vt:lpstr>Inventory of sense tags for bass</vt:lpstr>
      <vt:lpstr>WSD</vt:lpstr>
      <vt:lpstr>Методы, основанные на словарях Метод контекстного пересечения</vt:lpstr>
      <vt:lpstr>Методы, основанные на словарях Метод контекстного пересечения</vt:lpstr>
      <vt:lpstr>Методы, основанные на словарях</vt:lpstr>
      <vt:lpstr>Алгоритм Леска LESK’S ALGORITHM</vt:lpstr>
      <vt:lpstr>Алгоритм Леска LESK’S ALGORITHM</vt:lpstr>
      <vt:lpstr>Алгоритм Леска LESK’S ALGORITHM</vt:lpstr>
      <vt:lpstr>The Simplified Lesk algorithm</vt:lpstr>
      <vt:lpstr>The Corpus Lesk algorithm</vt:lpstr>
      <vt:lpstr>Corpus Lesk: IDF weighting</vt:lpstr>
      <vt:lpstr>WALKER’S ALGORITHM</vt:lpstr>
      <vt:lpstr>WALKER’S ALGORITHM</vt:lpstr>
      <vt:lpstr>Методы, основанные на графовых моделях</vt:lpstr>
      <vt:lpstr>How to use the graph for WSD</vt:lpstr>
      <vt:lpstr>WSD </vt:lpstr>
      <vt:lpstr>WSD </vt:lpstr>
      <vt:lpstr>CONCEPTUAL DENSITY (EXAMPLE)</vt:lpstr>
      <vt:lpstr>CONCEPTUAL DENSITY (EXAMPLE)</vt:lpstr>
      <vt:lpstr>CONCEPTUAL DENSITY (EXAMPLE)</vt:lpstr>
      <vt:lpstr>CONCEPTUAL DENSITY (EXAMPLE)</vt:lpstr>
      <vt:lpstr>CONCEPTUAL DENSITY (EXAMPLE)</vt:lpstr>
      <vt:lpstr>CONCEPTUAL DENSITY (EXAMPLE)</vt:lpstr>
      <vt:lpstr>CONCEPTUAL DENSITY (EXAMPLE)</vt:lpstr>
      <vt:lpstr>WSD USING RANDOM WALK ALGORITHM</vt:lpstr>
      <vt:lpstr>KB Approaches – Comparisons</vt:lpstr>
      <vt:lpstr>KB Approaches –Conclusions</vt:lpstr>
      <vt:lpstr>Источники данных</vt:lpstr>
      <vt:lpstr>Тезаурус vs. Онлайн-энциклопедия </vt:lpstr>
      <vt:lpstr>WordNet как граф</vt:lpstr>
      <vt:lpstr>WordNet как граф</vt:lpstr>
      <vt:lpstr>Википедия как граф</vt:lpstr>
      <vt:lpstr>Википедия как граф</vt:lpstr>
      <vt:lpstr>Меры семантической близости</vt:lpstr>
      <vt:lpstr>Меры семантической близости</vt:lpstr>
      <vt:lpstr>Корреляция с кореферентностью</vt:lpstr>
      <vt:lpstr>Libraries for computing thesaurus-based similarity</vt:lpstr>
      <vt:lpstr>PowerPoint Presentation</vt:lpstr>
      <vt:lpstr>Контролируемые методы машинного обучения</vt:lpstr>
      <vt:lpstr>КОНТРОЛИРУЕМЫЕ МЕТОДЫ ОБУЧЕНИЯ: ОБУЧАЕМЫЙ КЛАССИФИКАТОР</vt:lpstr>
      <vt:lpstr>Признаки для классификатора</vt:lpstr>
      <vt:lpstr>«Мешок слов». Признаки</vt:lpstr>
      <vt:lpstr>Пример: колокации</vt:lpstr>
      <vt:lpstr>PowerPoint Presentation</vt:lpstr>
      <vt:lpstr>PowerPoint Presentation</vt:lpstr>
      <vt:lpstr>PowerPoint Presentation</vt:lpstr>
      <vt:lpstr>PowerPoint Presentation</vt:lpstr>
      <vt:lpstr>PowerPoint Presentation</vt:lpstr>
      <vt:lpstr>YAROWSKY’S ALGORITHM  (WSD USING ROGET’S THESAURUS CATEGORIES)</vt:lpstr>
      <vt:lpstr>YAROWSKY’S ALGORITHM  (WSD USING ROGET’S THESAURUS CATEGORIES)</vt:lpstr>
      <vt:lpstr>Semi-supervised learning Initialization, Progress and Convergence</vt:lpstr>
      <vt:lpstr>Semi-Supervised Approaches – Comparisons &amp; Conclusions</vt:lpstr>
      <vt:lpstr>Кластеризация</vt:lpstr>
      <vt:lpstr>PowerPoint Presentation</vt:lpstr>
      <vt:lpstr>Примеры шаблонов для автоматического создания тезауруса</vt:lpstr>
      <vt:lpstr>Ресурсы/примеры систем</vt:lpstr>
      <vt:lpstr>Соревнования/оценка</vt:lpstr>
      <vt:lpstr>Соревнования/оценка</vt:lpstr>
    </vt:vector>
  </TitlesOfParts>
  <Company>ABBYY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Sense Disambiguation</dc:title>
  <dc:creator>DSkorinkin</dc:creator>
  <cp:lastModifiedBy>Дмитрий Горшков</cp:lastModifiedBy>
  <cp:revision>196</cp:revision>
  <dcterms:created xsi:type="dcterms:W3CDTF">2013-09-24T07:01:14Z</dcterms:created>
  <dcterms:modified xsi:type="dcterms:W3CDTF">2019-12-13T07:00:33Z</dcterms:modified>
</cp:coreProperties>
</file>